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9" r:id="rId9"/>
    <p:sldMasterId id="2147483701" r:id="rId10"/>
    <p:sldMasterId id="2147483705" r:id="rId11"/>
    <p:sldMasterId id="2147483707" r:id="rId12"/>
    <p:sldMasterId id="2147483711" r:id="rId13"/>
    <p:sldMasterId id="2147483715" r:id="rId14"/>
    <p:sldMasterId id="2147483727" r:id="rId15"/>
    <p:sldMasterId id="2147483739" r:id="rId16"/>
  </p:sldMasterIdLst>
  <p:notesMasterIdLst>
    <p:notesMasterId r:id="rId88"/>
  </p:notesMasterIdLst>
  <p:sldIdLst>
    <p:sldId id="257"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421" r:id="rId39"/>
    <p:sldId id="368" r:id="rId40"/>
    <p:sldId id="385" r:id="rId41"/>
    <p:sldId id="386" r:id="rId42"/>
    <p:sldId id="369" r:id="rId43"/>
    <p:sldId id="370" r:id="rId44"/>
    <p:sldId id="371" r:id="rId45"/>
    <p:sldId id="372" r:id="rId46"/>
    <p:sldId id="373" r:id="rId47"/>
    <p:sldId id="374" r:id="rId48"/>
    <p:sldId id="422" r:id="rId49"/>
    <p:sldId id="375" r:id="rId50"/>
    <p:sldId id="376" r:id="rId51"/>
    <p:sldId id="377" r:id="rId52"/>
    <p:sldId id="378" r:id="rId53"/>
    <p:sldId id="379" r:id="rId54"/>
    <p:sldId id="381" r:id="rId55"/>
    <p:sldId id="380" r:id="rId56"/>
    <p:sldId id="420" r:id="rId57"/>
    <p:sldId id="382" r:id="rId58"/>
    <p:sldId id="383" r:id="rId59"/>
    <p:sldId id="384" r:id="rId60"/>
    <p:sldId id="387" r:id="rId61"/>
    <p:sldId id="388" r:id="rId62"/>
    <p:sldId id="389" r:id="rId63"/>
    <p:sldId id="390" r:id="rId64"/>
    <p:sldId id="391"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392" r:id="rId82"/>
    <p:sldId id="394" r:id="rId83"/>
    <p:sldId id="395" r:id="rId84"/>
    <p:sldId id="399" r:id="rId85"/>
    <p:sldId id="400" r:id="rId86"/>
    <p:sldId id="34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990" autoAdjust="0"/>
    <p:restoredTop sz="64603" autoAdjust="0"/>
  </p:normalViewPr>
  <p:slideViewPr>
    <p:cSldViewPr snapToGrid="0">
      <p:cViewPr varScale="1">
        <p:scale>
          <a:sx n="95" d="100"/>
          <a:sy n="95" d="100"/>
        </p:scale>
        <p:origin x="2432"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commentAuthors" Target="commentAuthor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Note that this short run graph has the same general look as the monopoly graph, especially the downward-sloping demand function.  A slight difference that you may want to mention is the fact that in monopolistic competition, the demand curve for a single firm may be a little more elastic due to the existence of imperfect substitutes.</a:t>
            </a:r>
          </a:p>
          <a:p>
            <a:endParaRPr lang="en-US" dirty="0">
              <a:ea typeface="MS PGothic" charset="0"/>
              <a:cs typeface="MS PGothic" charset="0"/>
            </a:endParaRPr>
          </a:p>
          <a:p>
            <a:r>
              <a:rPr lang="en-US" dirty="0">
                <a:ea typeface="MS PGothic" charset="0"/>
                <a:cs typeface="MS PGothic" charset="0"/>
              </a:rPr>
              <a:t>From the text:</a:t>
            </a:r>
          </a:p>
          <a:p>
            <a:r>
              <a:rPr lang="en-US" dirty="0">
                <a:ea typeface="MS PGothic" charset="0"/>
                <a:cs typeface="MS PGothic" charset="0"/>
              </a:rPr>
              <a:t>In panel (a) the firm makes a profit and panel (b) shows the same firm making a loss. In each case the firm has used the profit-maximizing rule to determine the best price to charge by locating the point where marginal revenue equals marginal cost. This establishes the profit-maximizing output along the vertical dashed line. Finally, the firm determines the price to charge by locating the intersection of the demand curve with the vertical dashed line.</a:t>
            </a:r>
          </a:p>
          <a:p>
            <a:endParaRPr lang="en-US" dirty="0">
              <a:ea typeface="MS PGothic" charset="0"/>
              <a:cs typeface="MS P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How could a firm make a loss?  Either the demand is too low, the costs are too high, or some combination of both.  The price charged by the firm is still set by the height of the demand curve at the MR = MC quantity.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dirty="0">
                <a:ea typeface="MS PGothic" charset="0"/>
                <a:cs typeface="MS PGothic" charset="0"/>
              </a:rPr>
              <a:t>In the long run:</a:t>
            </a:r>
          </a:p>
          <a:p>
            <a:pPr>
              <a:lnSpc>
                <a:spcPct val="90000"/>
              </a:lnSpc>
            </a:pPr>
            <a:r>
              <a:rPr lang="en-US" dirty="0">
                <a:ea typeface="MS PGothic" charset="0"/>
                <a:cs typeface="MS PGothic" charset="0"/>
              </a:rPr>
              <a:t>Similar to perfect competition, free entry causes monopolistic competition firms to earn zero profit in the long run.  The dynamic is similar to perfect competition (see the summary on the next slide).</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From the text:</a:t>
            </a:r>
          </a:p>
          <a:p>
            <a:pPr>
              <a:lnSpc>
                <a:spcPct val="90000"/>
              </a:lnSpc>
            </a:pPr>
            <a:r>
              <a:rPr lang="en-US" dirty="0">
                <a:ea typeface="MS PGothic" charset="0"/>
                <a:cs typeface="MS PGothic" charset="0"/>
              </a:rPr>
              <a:t>If a firm is making an economic profit, it attracts new entrants to the business. The larger supply of competing firms means that the demand for an individual firm</a:t>
            </a:r>
            <a:r>
              <a:rPr lang="en-US" altLang="ja-JP" dirty="0">
                <a:ea typeface="MS PGothic" charset="0"/>
                <a:cs typeface="MS PGothic" charset="0"/>
              </a:rPr>
              <a:t>'s product will contract. Eventually, as more firms enter the market, it will no longer be possible for existing firms to make an economic profit. A reverse process unfolds in the case of a market that is experiencing a loss. Some firms will exit the industry. Consumers will have fewer options to choose from and the remaining firms will experience an increase in demand. Eventually, demand will increase to the point where firms will no longer experience a loss.</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Note that the demand curve is drawn just tangent to the average total cost curve.  At this point, P = ATC, and profits are zero.  This demand adjustment occurs with the entry and exit of firms.</a:t>
            </a:r>
          </a:p>
          <a:p>
            <a:pPr>
              <a:lnSpc>
                <a:spcPct val="90000"/>
              </a:lnSpc>
            </a:pPr>
            <a:endParaRPr lang="en-US"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Note that just like monopoly, we have P &gt; MC with monopolistic competition.  This difference is called the markup.</a:t>
            </a:r>
          </a:p>
          <a:p>
            <a:endParaRPr lang="en-US" dirty="0">
              <a:ea typeface="MS PGothic" charset="0"/>
              <a:cs typeface="MS PGothic" charset="0"/>
            </a:endParaRPr>
          </a:p>
          <a:p>
            <a:r>
              <a:rPr lang="en-US" dirty="0">
                <a:ea typeface="MS PGothic" charset="0"/>
                <a:cs typeface="MS PGothic" charset="0"/>
              </a:rPr>
              <a:t>A markup is possible when a firm enjoys some market power and sells a differentiated product. Products such as bottled water, cosmetics, prescription medicines, eyeglass frames, brand name clothing, restaurant drinks, and greeting cards all have hefty markups.</a:t>
            </a:r>
          </a:p>
          <a:p>
            <a:endParaRPr lang="en-US" dirty="0">
              <a:ea typeface="MS PGothic" charset="0"/>
              <a:cs typeface="MS PGothic" charset="0"/>
            </a:endParaRPr>
          </a:p>
          <a:p>
            <a:r>
              <a:rPr lang="en-US" dirty="0">
                <a:ea typeface="MS PGothic" charset="0"/>
                <a:cs typeface="MS PGothic" charset="0"/>
              </a:rPr>
              <a:t>Generally, the more differentiated a product is, the higher the markup for that product.</a:t>
            </a:r>
          </a:p>
          <a:p>
            <a:endParaRPr lang="en-US" dirty="0">
              <a:ea typeface="MS PGothic" charset="0"/>
              <a:cs typeface="MS PGothic" charset="0"/>
            </a:endParaRPr>
          </a:p>
          <a:p>
            <a:pPr marL="171450" indent="-171450">
              <a:buFont typeface="Arial" charset="0"/>
              <a:buChar char="•"/>
            </a:pPr>
            <a:r>
              <a:rPr lang="en-US" dirty="0">
                <a:ea typeface="MS PGothic" charset="0"/>
                <a:cs typeface="MS PGothic" charset="0"/>
              </a:rPr>
              <a:t>Markups are possible when a firm enjoys some market power and sells a differentiated product. </a:t>
            </a:r>
          </a:p>
          <a:p>
            <a:pPr marL="171450" indent="-171450">
              <a:buFont typeface="Arial" charset="0"/>
              <a:buChar char="•"/>
            </a:pPr>
            <a:r>
              <a:rPr lang="en-US" dirty="0">
                <a:ea typeface="MS PGothic" charset="0"/>
                <a:cs typeface="MS PGothic" charset="0"/>
              </a:rPr>
              <a:t>The more differentiated a product is, the higher the markup for that product.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dirty="0">
                <a:ea typeface="MS PGothic" charset="0"/>
                <a:cs typeface="MS PGothic" charset="0"/>
              </a:rPr>
              <a:t>The right panel is the familiar perfect competition graph.</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On the left, note that in LR equilibrium, the monopolistic competition prices are higher than perfect competition.</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From the text:</a:t>
            </a:r>
          </a:p>
          <a:p>
            <a:pPr>
              <a:lnSpc>
                <a:spcPct val="90000"/>
              </a:lnSpc>
            </a:pPr>
            <a:r>
              <a:rPr lang="en-US" dirty="0">
                <a:ea typeface="MS PGothic" charset="0"/>
                <a:cs typeface="MS PGothic" charset="0"/>
              </a:rPr>
              <a:t>Since a monopolistic competitor has a downward-sloping demand curve, the point of tangency between the demand curve and ATC curve occurs at different points. As a result, the point where P = C is higher for the monopolistic firm. Panel (b) shows the demand curve just tangent to the ATC at its lowest point under perfect competition. Consequently, monopolistic competition produces higher prices than perfect competition.</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If this result seems odd to you, recall that entry and exit do not ensure the lowest possible price, only that the price that is charged is equal to the average total cost of production. Under perfect competition, where the demand curve is horizontal, the price that is charged is always the lowest possible cost of production. This is not the case for monopolistic competition.</a:t>
            </a:r>
          </a:p>
          <a:p>
            <a:endParaRPr lang="en-US" dirty="0">
              <a:ea typeface="MS PGothic" charset="0"/>
              <a:cs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Monopolistic competition produces less output at a higher price than perfect competition.  Graphically, you can see that due to the downward-sloping demand curve in monopolistic competition, the price = ATC at a higher point on the ATC curve.</a:t>
            </a:r>
          </a:p>
          <a:p>
            <a:endParaRPr lang="en-US" sz="1100" dirty="0">
              <a:ea typeface="MS PGothic" charset="0"/>
              <a:cs typeface="MS PGothic" charset="0"/>
            </a:endParaRPr>
          </a:p>
          <a:p>
            <a:r>
              <a:rPr lang="en-US" sz="1100" dirty="0">
                <a:ea typeface="MS PGothic" charset="0"/>
                <a:cs typeface="MS PGothic" charset="0"/>
              </a:rPr>
              <a:t>ATC is not minimized in LR equilibrium with monopolistic competition, so there is excess capacity.  This means that the firms could lower their ATC by producing more.  Why don</a:t>
            </a:r>
            <a:r>
              <a:rPr lang="en-US" altLang="ja-JP" sz="1100" dirty="0">
                <a:ea typeface="MS PGothic" charset="0"/>
                <a:cs typeface="MS PGothic" charset="0"/>
              </a:rPr>
              <a:t>'t they do this?  It would decrease overall profits.</a:t>
            </a:r>
          </a:p>
          <a:p>
            <a:endParaRPr lang="en-US"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Inefficiency here can be thought of as:</a:t>
            </a:r>
          </a:p>
          <a:p>
            <a:pPr>
              <a:buFontTx/>
              <a:buChar char="•"/>
            </a:pPr>
            <a:r>
              <a:rPr lang="en-US" dirty="0">
                <a:ea typeface="MS PGothic" charset="0"/>
                <a:cs typeface="MS PGothic" charset="0"/>
              </a:rPr>
              <a:t>Reduced number of transactions (compared to perfect competition)</a:t>
            </a:r>
          </a:p>
          <a:p>
            <a:pPr>
              <a:buFontTx/>
              <a:buChar char="•"/>
            </a:pPr>
            <a:endParaRPr lang="en-US" dirty="0">
              <a:ea typeface="MS PGothic" charset="0"/>
              <a:cs typeface="MS PGothic" charset="0"/>
            </a:endParaRPr>
          </a:p>
          <a:p>
            <a:pPr>
              <a:buFontTx/>
              <a:buChar char="•"/>
            </a:pPr>
            <a:r>
              <a:rPr lang="en-US" dirty="0">
                <a:ea typeface="MS PGothic" charset="0"/>
                <a:cs typeface="MS PGothic" charset="0"/>
              </a:rPr>
              <a:t>Existence of DWL (compared to zero in perfect competition)</a:t>
            </a:r>
          </a:p>
          <a:p>
            <a:pPr>
              <a:buFontTx/>
              <a:buChar char="•"/>
            </a:pPr>
            <a:endParaRPr lang="en-US" dirty="0">
              <a:ea typeface="MS PGothic" charset="0"/>
              <a:cs typeface="MS PGothic" charset="0"/>
            </a:endParaRPr>
          </a:p>
          <a:p>
            <a:r>
              <a:rPr lang="en-US" dirty="0">
                <a:ea typeface="MS PGothic" charset="0"/>
                <a:cs typeface="MS PGothic" charset="0"/>
              </a:rPr>
              <a:t>However, this inefficiency is small compared to monopoly inefficiency.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In monopoly, we discussed how governments often intervene.  Could that also work with monopolistic competition?  Probably not.  The problems of inefficiency, market power, and high prices aren</a:t>
            </a:r>
            <a:r>
              <a:rPr lang="en-US" altLang="ja-JP" dirty="0">
                <a:ea typeface="MS PGothic" charset="0"/>
                <a:cs typeface="MS PGothic" charset="0"/>
              </a:rPr>
              <a:t>'t as big of an issue here.  In fact, intervention may make things worse.</a:t>
            </a:r>
            <a:endParaRPr lang="en-US" dirty="0">
              <a:ea typeface="MS PGothic" charset="0"/>
              <a:cs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What would you rather have?</a:t>
            </a:r>
          </a:p>
          <a:p>
            <a:r>
              <a:rPr lang="en-US" dirty="0">
                <a:ea typeface="MS PGothic" charset="0"/>
                <a:cs typeface="MS PGothic" charset="0"/>
              </a:rPr>
              <a:t>Situation A:  pizza is produced in slightly higher quantities with slightly lower prices than it currently is.  However, all pizza is the same brand (all pizza restaurants are Domino</a:t>
            </a:r>
            <a:r>
              <a:rPr lang="en-US" altLang="ja-JP" dirty="0">
                <a:ea typeface="MS PGothic" charset="0"/>
                <a:cs typeface="MS PGothic" charset="0"/>
              </a:rPr>
              <a:t>'s, for example)</a:t>
            </a:r>
          </a:p>
          <a:p>
            <a:r>
              <a:rPr lang="en-US" dirty="0">
                <a:ea typeface="MS PGothic" charset="0"/>
                <a:cs typeface="MS PGothic" charset="0"/>
              </a:rPr>
              <a:t>Situation B:  pizza is produced as it currently is today.  Slightly lower quantities with slightly higher prices (compared to perfect competition).  However, you have more variety and choice, and there are many different types and styles of pizza being made at different restaurants.</a:t>
            </a:r>
          </a:p>
          <a:p>
            <a:endParaRPr lang="en-US" dirty="0">
              <a:ea typeface="MS PGothic" charset="0"/>
              <a:cs typeface="MS PGothic" charset="0"/>
            </a:endParaRPr>
          </a:p>
          <a:p>
            <a:r>
              <a:rPr lang="en-US" dirty="0">
                <a:ea typeface="MS PGothic" charset="0"/>
                <a:cs typeface="MS PGothic" charset="0"/>
              </a:rPr>
              <a:t>If the benefit of variety and choice outweighs the costs of higher prices and inefficiency, consumers may be better of with monopolistic competition instead of perfect competition.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ea typeface="MS PGothic" charset="0"/>
                <a:cs typeface="MS PGothic" charset="0"/>
              </a:rPr>
              <a:t>Lecture notes:</a:t>
            </a:r>
          </a:p>
          <a:p>
            <a:endParaRPr lang="en-US" dirty="0">
              <a:ea typeface="MS PGothic" charset="0"/>
              <a:cs typeface="MS PGothic" charset="0"/>
            </a:endParaRPr>
          </a:p>
          <a:p>
            <a:r>
              <a:rPr lang="en-US" dirty="0">
                <a:ea typeface="MS PGothic" charset="0"/>
                <a:cs typeface="MS PGothic" charset="0"/>
              </a:rPr>
              <a:t>Recall the conditions necessary for a firm to be able to price discriminate:</a:t>
            </a:r>
          </a:p>
          <a:p>
            <a:pPr marL="171450" indent="-171450">
              <a:buFont typeface="Arial" charset="0"/>
              <a:buChar char="•"/>
            </a:pPr>
            <a:r>
              <a:rPr lang="en-US" dirty="0">
                <a:ea typeface="MS PGothic" charset="0"/>
                <a:cs typeface="MS PGothic" charset="0"/>
              </a:rPr>
              <a:t>Market power—price maker</a:t>
            </a:r>
          </a:p>
          <a:p>
            <a:pPr marL="171450" indent="-171450">
              <a:buFont typeface="Arial" charset="0"/>
              <a:buChar char="•"/>
            </a:pPr>
            <a:r>
              <a:rPr lang="en-US" dirty="0">
                <a:ea typeface="MS PGothic" charset="0"/>
                <a:cs typeface="MS PGothic" charset="0"/>
              </a:rPr>
              <a:t>Ability to separate consumers based on willingness to pay</a:t>
            </a:r>
          </a:p>
          <a:p>
            <a:pPr marL="171450" indent="-171450">
              <a:buFont typeface="Arial" charset="0"/>
              <a:buChar char="•"/>
            </a:pPr>
            <a:r>
              <a:rPr lang="en-US" dirty="0">
                <a:ea typeface="MS PGothic" charset="0"/>
                <a:cs typeface="MS PGothic" charset="0"/>
              </a:rPr>
              <a:t>Have to be able to prevent resale</a:t>
            </a:r>
          </a:p>
          <a:p>
            <a:endParaRPr lang="en-US" dirty="0">
              <a:ea typeface="MS PGothic" charset="0"/>
              <a:cs typeface="MS PGothic"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Not all monopolistic firms have the same amount of differentiation.</a:t>
            </a:r>
          </a:p>
          <a:p>
            <a:endParaRPr lang="en-US" dirty="0">
              <a:ea typeface="MS PGothic" charset="0"/>
              <a:cs typeface="MS PGothic" charset="0"/>
            </a:endParaRPr>
          </a:p>
          <a:p>
            <a:r>
              <a:rPr lang="en-US" dirty="0">
                <a:ea typeface="MS PGothic" charset="0"/>
                <a:cs typeface="MS PGothic" charset="0"/>
              </a:rPr>
              <a:t>Some firms sell products that are very close substitutes to their competitors</a:t>
            </a:r>
            <a:r>
              <a:rPr lang="en-US" altLang="ja-JP" dirty="0">
                <a:ea typeface="MS PGothic" charset="0"/>
                <a:cs typeface="MS PGothic" charset="0"/>
              </a:rPr>
              <a:t>' products. Think about various pizza brands.  Most are pretty similar.</a:t>
            </a:r>
          </a:p>
          <a:p>
            <a:endParaRPr lang="en-US" dirty="0">
              <a:ea typeface="MS PGothic" charset="0"/>
              <a:cs typeface="MS PGothic" charset="0"/>
            </a:endParaRPr>
          </a:p>
          <a:p>
            <a:r>
              <a:rPr lang="en-US" dirty="0">
                <a:ea typeface="MS PGothic" charset="0"/>
                <a:cs typeface="MS PGothic" charset="0"/>
              </a:rPr>
              <a:t>Other firms sell a product that is very differentiated but still somewhat substitutable with a competitor</a:t>
            </a:r>
            <a:r>
              <a:rPr lang="en-US" altLang="ja-JP" dirty="0">
                <a:ea typeface="MS PGothic" charset="0"/>
                <a:cs typeface="MS PGothic" charset="0"/>
              </a:rPr>
              <a:t>'s product.  This can be said about various clothing stores (Abercrombie &amp; Fitch versus Old Navy).</a:t>
            </a:r>
          </a:p>
          <a:p>
            <a:endParaRPr lang="en-US" dirty="0">
              <a:ea typeface="MS PGothic" charset="0"/>
              <a:cs typeface="MS PGothic" charset="0"/>
            </a:endParaRPr>
          </a:p>
          <a:p>
            <a:r>
              <a:rPr lang="en-US" dirty="0">
                <a:ea typeface="MS PGothic" charset="0"/>
                <a:cs typeface="MS PGothic" charset="0"/>
              </a:rPr>
              <a:t>Abercrombie &amp; Fitch is highly differentiated with a higher markup.</a:t>
            </a:r>
          </a:p>
          <a:p>
            <a:endParaRPr lang="en-US" dirty="0">
              <a:ea typeface="MS PGothic" charset="0"/>
              <a:cs typeface="MS PGothic" charset="0"/>
            </a:endParaRPr>
          </a:p>
          <a:p>
            <a:r>
              <a:rPr lang="en-US" dirty="0" err="1">
                <a:ea typeface="MS PGothic" charset="0"/>
                <a:cs typeface="MS PGothic" charset="0"/>
              </a:rPr>
              <a:t>T.J.Maxx</a:t>
            </a:r>
            <a:r>
              <a:rPr lang="en-US" dirty="0">
                <a:ea typeface="MS PGothic" charset="0"/>
                <a:cs typeface="MS PGothic" charset="0"/>
              </a:rPr>
              <a:t>, Ross, and other </a:t>
            </a:r>
            <a:r>
              <a:rPr lang="en-US" altLang="ja-JP" dirty="0">
                <a:ea typeface="MS PGothic" charset="0"/>
                <a:cs typeface="MS PGothic" charset="0"/>
              </a:rPr>
              <a:t>"lower" end stores aren't as differentiated.</a:t>
            </a:r>
            <a:endParaRPr lang="en-US"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dirty="0">
                <a:ea typeface="MS PGothic" charset="0"/>
                <a:cs typeface="MS PGothic" charset="0"/>
              </a:rPr>
              <a:t>Some key phrases in each paragraph are italicized.</a:t>
            </a:r>
          </a:p>
          <a:p>
            <a:pPr>
              <a:lnSpc>
                <a:spcPct val="80000"/>
              </a:lnSpc>
            </a:pPr>
            <a:endParaRPr lang="en-US" dirty="0">
              <a:ea typeface="MS PGothic" charset="0"/>
              <a:cs typeface="MS PGothic" charset="0"/>
            </a:endParaRPr>
          </a:p>
          <a:p>
            <a:pPr>
              <a:lnSpc>
                <a:spcPct val="80000"/>
              </a:lnSpc>
            </a:pPr>
            <a:r>
              <a:rPr lang="en-US" dirty="0">
                <a:ea typeface="MS PGothic" charset="0"/>
                <a:cs typeface="MS PGothic" charset="0"/>
              </a:rPr>
              <a:t>On the left:</a:t>
            </a:r>
          </a:p>
          <a:p>
            <a:pPr>
              <a:lnSpc>
                <a:spcPct val="80000"/>
              </a:lnSpc>
            </a:pPr>
            <a:r>
              <a:rPr lang="en-US" dirty="0">
                <a:ea typeface="MS PGothic" charset="0"/>
                <a:cs typeface="MS PGothic" charset="0"/>
              </a:rPr>
              <a:t>Firm A enjoys significant differentiation. The firm has an especially attractive location, style, type, or quality of product that is in high demand among consumers, and it is not easily replicated by competitors. H&amp;M, Urban Outfitters, and Abercrombie &amp; Fitch are good examples. Consumers have strong brand loyalty for the clothes these firms sell and the demand curve is more inelastic. The relatively steep slope of the demand curve means that the point of tangency between the demand curve and the average total cost curve occurs at a high price. This produces a large amount of excess capacity.</a:t>
            </a:r>
          </a:p>
          <a:p>
            <a:pPr>
              <a:lnSpc>
                <a:spcPct val="80000"/>
              </a:lnSpc>
            </a:pPr>
            <a:endParaRPr lang="en-US" dirty="0">
              <a:ea typeface="MS PGothic" charset="0"/>
              <a:cs typeface="MS PGothic" charset="0"/>
            </a:endParaRPr>
          </a:p>
          <a:p>
            <a:pPr>
              <a:lnSpc>
                <a:spcPct val="80000"/>
              </a:lnSpc>
            </a:pPr>
            <a:r>
              <a:rPr lang="en-US" dirty="0">
                <a:ea typeface="MS PGothic" charset="0"/>
                <a:cs typeface="MS PGothic" charset="0"/>
              </a:rPr>
              <a:t>On the right:</a:t>
            </a:r>
          </a:p>
          <a:p>
            <a:pPr>
              <a:lnSpc>
                <a:spcPct val="80000"/>
              </a:lnSpc>
            </a:pPr>
            <a:r>
              <a:rPr lang="en-US" dirty="0">
                <a:ea typeface="MS PGothic" charset="0"/>
                <a:cs typeface="MS PGothic" charset="0"/>
              </a:rPr>
              <a:t>Firm B sells a product that is only slightly different from its competitors. Here we can think of </a:t>
            </a:r>
            <a:r>
              <a:rPr lang="en-US" dirty="0" err="1">
                <a:ea typeface="MS PGothic" charset="0"/>
                <a:cs typeface="MS PGothic" charset="0"/>
              </a:rPr>
              <a:t>T.J.Maxx</a:t>
            </a:r>
            <a:r>
              <a:rPr lang="en-US" dirty="0">
                <a:ea typeface="MS PGothic" charset="0"/>
                <a:cs typeface="MS PGothic" charset="0"/>
              </a:rPr>
              <a:t>, Ross, and Marshalls—three companies that primarily sell discounted clothes. In this case, consumers have only weak preferences about which firm they prefer and consumer demand is elastic. The relatively flat nature of the demand curve means that the point of tangency between demand and average total cost occurs at a relatively low cost. This produces a small amount of excess capacity.</a:t>
            </a:r>
          </a:p>
          <a:p>
            <a:pPr>
              <a:lnSpc>
                <a:spcPct val="90000"/>
              </a:lnSpc>
            </a:pPr>
            <a:endParaRPr lang="en-US"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a:lstStyle/>
          <a:p>
            <a:r>
              <a:rPr lang="en-US" b="1" i="1" dirty="0">
                <a:ea typeface="MS PGothic" charset="0"/>
                <a:cs typeface="MS PGothic" charset="0"/>
              </a:rPr>
              <a:t>“Economics in the Media” Slide</a:t>
            </a:r>
          </a:p>
          <a:p>
            <a:endParaRPr lang="en-US" b="1" i="1" dirty="0">
              <a:ea typeface="MS PGothic" charset="0"/>
              <a:cs typeface="MS PGothic" charset="0"/>
            </a:endParaRPr>
          </a:p>
          <a:p>
            <a:r>
              <a:rPr lang="en-US" b="1" i="1" dirty="0">
                <a:ea typeface="MS PGothic" charset="0"/>
                <a:cs typeface="MS PGothic" charset="0"/>
              </a:rPr>
              <a:t>Lecture tip:  </a:t>
            </a:r>
          </a:p>
          <a:p>
            <a:r>
              <a:rPr lang="en-US" i="1" dirty="0">
                <a:ea typeface="MS PGothic" charset="0"/>
                <a:cs typeface="MS PGothic" charset="0"/>
              </a:rPr>
              <a:t>The clip mentioned on the slide can be found in the Interactive Instructor’s Guide. Access the direct link by clicking the icon in the PowerPoint above. </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This prank illustrates how price can signal the quality of luxury brands. </a:t>
            </a:r>
          </a:p>
        </p:txBody>
      </p:sp>
    </p:spTree>
    <p:extLst>
      <p:ext uri="{BB962C8B-B14F-4D97-AF65-F5344CB8AC3E}">
        <p14:creationId xmlns:p14="http://schemas.microsoft.com/office/powerpoint/2010/main" val="3469811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Why do firms advertise?</a:t>
            </a:r>
          </a:p>
          <a:p>
            <a:r>
              <a:rPr lang="en-US" dirty="0">
                <a:ea typeface="MS PGothic" charset="0"/>
                <a:cs typeface="MS PGothic" charset="0"/>
              </a:rPr>
              <a:t>Answer:  To get you to buy their product.  (Increase demand for the product).</a:t>
            </a:r>
          </a:p>
          <a:p>
            <a:endParaRPr lang="en-US" dirty="0">
              <a:ea typeface="MS PGothic" charset="0"/>
              <a:cs typeface="MS PGothic" charset="0"/>
            </a:endParaRPr>
          </a:p>
          <a:p>
            <a:r>
              <a:rPr lang="en-US" dirty="0">
                <a:ea typeface="MS PGothic" charset="0"/>
                <a:cs typeface="MS PGothic" charset="0"/>
              </a:rPr>
              <a:t>Not only does advertising make up 2% of U.S. annual output, it makes up 1% of global economic activity.</a:t>
            </a:r>
          </a:p>
          <a:p>
            <a:endParaRPr lang="en-US" dirty="0">
              <a:ea typeface="MS PGothic" charset="0"/>
              <a:cs typeface="MS PGothic" charset="0"/>
            </a:endParaRPr>
          </a:p>
          <a:p>
            <a:r>
              <a:rPr lang="en-US" dirty="0">
                <a:ea typeface="MS PGothic" charset="0"/>
                <a:cs typeface="MS PGothic" charset="0"/>
              </a:rPr>
              <a:t>Firms often try to make their advertising humorous, strange, different, colorful, loud, or just about anything else to get your attention and help you remember the product.  Think about Super Bowl ads.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28D6C-A326-3C48-90D4-2E0E0FFC95E6}" type="slidenum">
              <a:rPr lang="en-US"/>
              <a:pPr/>
              <a:t>25</a:t>
            </a:fld>
            <a:endParaRPr lang="en-US" dirty="0"/>
          </a:p>
        </p:txBody>
      </p:sp>
      <p:sp>
        <p:nvSpPr>
          <p:cNvPr id="1935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35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A7181-3A72-6044-AE23-08049AAE99AD}" type="slidenum">
              <a:rPr lang="en-US"/>
              <a:pPr/>
              <a:t>26</a:t>
            </a:fld>
            <a:endParaRPr lang="en-US" dirty="0"/>
          </a:p>
        </p:txBody>
      </p:sp>
      <p:sp>
        <p:nvSpPr>
          <p:cNvPr id="1945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4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This simple graph shows the effect advertising has on demand for a product.</a:t>
            </a:r>
          </a:p>
          <a:p>
            <a:endParaRPr lang="en-US" dirty="0">
              <a:ea typeface="MS PGothic" charset="0"/>
              <a:cs typeface="MS PGothic" charset="0"/>
            </a:endParaRPr>
          </a:p>
          <a:p>
            <a:r>
              <a:rPr lang="en-US" dirty="0">
                <a:ea typeface="MS PGothic" charset="0"/>
                <a:cs typeface="MS PGothic" charset="0"/>
              </a:rPr>
              <a:t>First, the demand curve shifts right in response to the additional demand created by the advertising.</a:t>
            </a:r>
          </a:p>
          <a:p>
            <a:endParaRPr lang="en-US" dirty="0">
              <a:ea typeface="MS PGothic" charset="0"/>
              <a:cs typeface="MS PGothic" charset="0"/>
            </a:endParaRPr>
          </a:p>
          <a:p>
            <a:r>
              <a:rPr lang="en-US" dirty="0">
                <a:ea typeface="MS PGothic" charset="0"/>
                <a:cs typeface="MS PGothic" charset="0"/>
              </a:rPr>
              <a:t>Second, the demand curve becomes more inelastic. This happens because advertising has highlighted features that make the product attractive to specific customers who are now more likely to want it. Since demand is more inelastic after advertising, the firm increases its market power and can increase the price it charges.</a:t>
            </a:r>
          </a:p>
          <a:p>
            <a:endParaRPr lang="en-US" dirty="0">
              <a:ea typeface="MS PGothic" charset="0"/>
              <a:cs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Would it make sense for a perfectly competitive firm to advertise?  Why or why not?</a:t>
            </a:r>
          </a:p>
          <a:p>
            <a:endParaRPr lang="en-US" dirty="0">
              <a:ea typeface="MS PGothic" charset="0"/>
              <a:cs typeface="MS PGothic" charset="0"/>
            </a:endParaRPr>
          </a:p>
          <a:p>
            <a:r>
              <a:rPr lang="en-US" dirty="0">
                <a:ea typeface="MS PGothic" charset="0"/>
                <a:cs typeface="MS PGothic" charset="0"/>
              </a:rPr>
              <a:t>Answer:</a:t>
            </a:r>
          </a:p>
          <a:p>
            <a:r>
              <a:rPr lang="en-US" dirty="0">
                <a:ea typeface="MS PGothic" charset="0"/>
                <a:cs typeface="MS PGothic" charset="0"/>
              </a:rPr>
              <a:t>Advertising would not benefit as single perfectly competitive firm under the assumption of identical products.  Advertising would only drive up that firm</a:t>
            </a:r>
            <a:r>
              <a:rPr lang="en-US" altLang="ja-JP" dirty="0">
                <a:ea typeface="MS PGothic" charset="0"/>
                <a:cs typeface="MS PGothic" charset="0"/>
              </a:rPr>
              <a:t>'s cost, but keep its price the same (the market price given to it).</a:t>
            </a:r>
          </a:p>
          <a:p>
            <a:endParaRPr lang="en-US" dirty="0">
              <a:ea typeface="MS PGothic" charset="0"/>
              <a:cs typeface="MS PGothic" charset="0"/>
            </a:endParaRPr>
          </a:p>
          <a:p>
            <a:r>
              <a:rPr lang="en-US" dirty="0">
                <a:ea typeface="MS PGothic" charset="0"/>
                <a:cs typeface="MS PGothic" charset="0"/>
              </a:rPr>
              <a:t>However, we often see advertisements promoting an industry that is competitive with homogenous products.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Monopolistic competition is where we see a lot of advertising.  Firms try to use advertising to differentiate their product, make it more attractive, increase demand, and disseminate information about the good.  Firms can often spend a lot of money on various forms of advertising (TV, radio, Internet, billboards).</a:t>
            </a:r>
          </a:p>
          <a:p>
            <a:endParaRPr lang="en-US" dirty="0">
              <a:ea typeface="MS PGothic" charset="0"/>
              <a:cs typeface="MS PGothic" charset="0"/>
            </a:endParaRPr>
          </a:p>
          <a:p>
            <a:r>
              <a:rPr lang="en-US" dirty="0">
                <a:ea typeface="MS PGothic" charset="0"/>
                <a:cs typeface="MS PGothic" charset="0"/>
              </a:rPr>
              <a:t>It probably won</a:t>
            </a:r>
            <a:r>
              <a:rPr lang="en-US" altLang="ja-JP" dirty="0">
                <a:ea typeface="MS PGothic" charset="0"/>
                <a:cs typeface="MS PGothic" charset="0"/>
              </a:rPr>
              <a:t>'t take many hours of TV-watching before you see a pizza or clothing commercial.</a:t>
            </a:r>
            <a:endParaRPr lang="en-US"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A monopoly in many cases would have no incentive to advertise.  Consumers have no alternative, so why promote your product?</a:t>
            </a:r>
          </a:p>
          <a:p>
            <a:endParaRPr lang="en-US" dirty="0">
              <a:ea typeface="MS PGothic" charset="0"/>
              <a:cs typeface="MS PGothic" charset="0"/>
            </a:endParaRPr>
          </a:p>
          <a:p>
            <a:r>
              <a:rPr lang="en-US" dirty="0">
                <a:ea typeface="MS PGothic" charset="0"/>
                <a:cs typeface="MS PGothic" charset="0"/>
              </a:rPr>
              <a:t>Sometimes, a monopoly may try to increase demand just by letting </a:t>
            </a:r>
            <a:r>
              <a:rPr lang="en-US" altLang="ja-JP" dirty="0">
                <a:ea typeface="MS PGothic" charset="0"/>
                <a:cs typeface="MS PGothic" charset="0"/>
              </a:rPr>
              <a:t>"unaware" consumers know about the product.  Other times, it may just be a "reminder" of the product to stimulate demand.  Think about diamond commercials around Valentine's Day!</a:t>
            </a:r>
            <a:endParaRPr lang="en-US"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b="1" i="1" dirty="0">
                <a:ea typeface="MS PGothic" charset="0"/>
                <a:cs typeface="MS PGothic" charset="0"/>
              </a:rPr>
              <a:t>Lecture notes:</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As its name would suggest, monopolistic competition takes part of two previous models:</a:t>
            </a:r>
          </a:p>
          <a:p>
            <a:pPr marL="171450" indent="-171450">
              <a:buFont typeface="Arial" charset="0"/>
              <a:buChar char="•"/>
            </a:pPr>
            <a:r>
              <a:rPr lang="en-US" dirty="0">
                <a:ea typeface="MS PGothic" charset="0"/>
                <a:cs typeface="MS PGothic" charset="0"/>
              </a:rPr>
              <a:t>It behaves like a monopoly in that it is a price maker.</a:t>
            </a:r>
          </a:p>
          <a:p>
            <a:pPr marL="171450" indent="-171450">
              <a:buFont typeface="Arial" charset="0"/>
              <a:buChar char="•"/>
            </a:pPr>
            <a:r>
              <a:rPr lang="en-US" dirty="0">
                <a:ea typeface="MS PGothic" charset="0"/>
                <a:cs typeface="MS PGothic" charset="0"/>
              </a:rPr>
              <a:t>It performs like perfect competition in that long-run economic profit is equal to zero.</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With advertising, if your competitors advertise and you don</a:t>
            </a:r>
            <a:r>
              <a:rPr lang="en-US" altLang="ja-JP" dirty="0">
                <a:ea typeface="MS PGothic" charset="0"/>
                <a:cs typeface="MS PGothic" charset="0"/>
              </a:rPr>
              <a:t>'t, you may lose some of your market share.  You must advertise to keep up.  When that happens, demand changes may cancel out, and all firms are just left with higher expenses but no increased revenues.</a:t>
            </a:r>
          </a:p>
          <a:p>
            <a:endParaRPr lang="en-US" dirty="0">
              <a:ea typeface="MS PGothic" charset="0"/>
              <a:cs typeface="MS PGothic" charset="0"/>
            </a:endParaRPr>
          </a:p>
          <a:p>
            <a:r>
              <a:rPr lang="en-US" dirty="0">
                <a:ea typeface="MS PGothic" charset="0"/>
                <a:cs typeface="MS PGothic" charset="0"/>
              </a:rPr>
              <a:t>When people have strong preferences, they are willing to pay higher prices.  Inelastic demand can increase prices.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This simple graph shows the paradox of advertising for most firms.  Basically, the firm is hoping to move from point 1 to point 2, but they actually move from point 1 to point 3.</a:t>
            </a:r>
          </a:p>
          <a:p>
            <a:endParaRPr lang="en-US" dirty="0">
              <a:ea typeface="MS PGothic" charset="0"/>
              <a:cs typeface="MS PGothic" charset="0"/>
            </a:endParaRPr>
          </a:p>
          <a:p>
            <a:r>
              <a:rPr lang="en-US" dirty="0">
                <a:ea typeface="MS PGothic" charset="0"/>
                <a:cs typeface="MS PGothic" charset="0"/>
              </a:rPr>
              <a:t>From the text:</a:t>
            </a:r>
          </a:p>
          <a:p>
            <a:r>
              <a:rPr lang="en-US" dirty="0">
                <a:ea typeface="MS PGothic" charset="0"/>
                <a:cs typeface="MS PGothic" charset="0"/>
              </a:rPr>
              <a:t>In monopolistic competition each firm is competing with many other firms selling somewhat different products. Rival firms will respond with advertising of their own. This dynamic makes advertising the norm in monopolistic competition. Each firm engages in competitive advertising to win new customers and keep the old ones. As a result, the impact on each individual firm</a:t>
            </a:r>
            <a:r>
              <a:rPr lang="en-US" altLang="ja-JP" dirty="0">
                <a:ea typeface="MS PGothic" charset="0"/>
                <a:cs typeface="MS PGothic" charset="0"/>
              </a:rPr>
              <a:t>'s demand largely cancels out. This result is shown in the movement from point 1 to point 3. Costs rise from C</a:t>
            </a:r>
            <a:r>
              <a:rPr lang="en-US" altLang="ja-JP" baseline="-25000" dirty="0">
                <a:ea typeface="MS PGothic" charset="0"/>
                <a:cs typeface="MS PGothic" charset="0"/>
              </a:rPr>
              <a:t>1</a:t>
            </a:r>
            <a:r>
              <a:rPr lang="en-US" altLang="ja-JP" dirty="0">
                <a:ea typeface="MS PGothic" charset="0"/>
                <a:cs typeface="MS PGothic" charset="0"/>
              </a:rPr>
              <a:t> to C</a:t>
            </a:r>
            <a:r>
              <a:rPr lang="en-US" altLang="ja-JP" baseline="-25000" dirty="0">
                <a:ea typeface="MS PGothic" charset="0"/>
                <a:cs typeface="MS PGothic" charset="0"/>
              </a:rPr>
              <a:t>3</a:t>
            </a:r>
            <a:r>
              <a:rPr lang="en-US" altLang="ja-JP" dirty="0">
                <a:ea typeface="MS PGothic" charset="0"/>
                <a:cs typeface="MS PGothic" charset="0"/>
              </a:rPr>
              <a:t>, but demand remains constant at q</a:t>
            </a:r>
            <a:r>
              <a:rPr lang="en-US" altLang="ja-JP" baseline="-25000" dirty="0">
                <a:ea typeface="MS PGothic" charset="0"/>
                <a:cs typeface="MS PGothic" charset="0"/>
              </a:rPr>
              <a:t>1 </a:t>
            </a:r>
            <a:r>
              <a:rPr lang="en-US" altLang="ja-JP" dirty="0">
                <a:ea typeface="MS PGothic" charset="0"/>
                <a:cs typeface="MS PGothic" charset="0"/>
              </a:rPr>
              <a:t>.The net result is that advertising creates higher costs. In this case we can think of advertising as causing a negative business-stealing externality where no individual firm is able to easily gain market share but it feels compelled to advertise to protect its customer base.</a:t>
            </a:r>
          </a:p>
          <a:p>
            <a:endParaRPr lang="en-US" dirty="0">
              <a:ea typeface="MS PGothic" charset="0"/>
              <a:cs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i="1" dirty="0">
                <a:ea typeface="MS PGothic" charset="0"/>
                <a:cs typeface="MS PGothic" charset="0"/>
              </a:rPr>
              <a:t>“Economics in the Media” Slide</a:t>
            </a:r>
          </a:p>
          <a:p>
            <a:endParaRPr lang="en-US" b="1" i="1" dirty="0">
              <a:ea typeface="MS PGothic" charset="0"/>
              <a:cs typeface="MS PGothic" charset="0"/>
            </a:endParaRPr>
          </a:p>
          <a:p>
            <a:r>
              <a:rPr lang="en-US" b="1" i="1" dirty="0">
                <a:ea typeface="MS PGothic" charset="0"/>
                <a:cs typeface="MS PGothic" charset="0"/>
              </a:rPr>
              <a:t>Lecture tip:  </a:t>
            </a:r>
          </a:p>
          <a:p>
            <a:r>
              <a:rPr lang="en-US" i="1" dirty="0">
                <a:ea typeface="MS PGothic" charset="0"/>
                <a:cs typeface="MS PGothic" charset="0"/>
              </a:rPr>
              <a:t>The clip mentioned on the slide can be found in the Interactive Instructor’s Guide. Access the direct link by clicking the icon in the PowerPoint above. </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This clip provides a good illustration of the negative effects of advertising. The key concepts covered in this clip are: </a:t>
            </a:r>
          </a:p>
          <a:p>
            <a:pPr marL="171450" indent="-171450">
              <a:buFont typeface="Arial" charset="0"/>
              <a:buChar char="•"/>
            </a:pPr>
            <a:r>
              <a:rPr lang="en-US" dirty="0">
                <a:ea typeface="MS PGothic" charset="0"/>
                <a:cs typeface="MS PGothic" charset="0"/>
              </a:rPr>
              <a:t>Product differentiation</a:t>
            </a:r>
          </a:p>
          <a:p>
            <a:pPr marL="171450" indent="-171450">
              <a:buFont typeface="Arial" charset="0"/>
              <a:buChar char="•"/>
            </a:pPr>
            <a:r>
              <a:rPr lang="en-US" dirty="0">
                <a:ea typeface="MS PGothic" charset="0"/>
                <a:cs typeface="MS PGothic" charset="0"/>
              </a:rPr>
              <a:t>Monopolistic competition</a:t>
            </a:r>
          </a:p>
          <a:p>
            <a:pPr marL="171450" indent="-171450">
              <a:buFont typeface="Arial" charset="0"/>
              <a:buChar char="•"/>
            </a:pPr>
            <a:r>
              <a:rPr lang="en-US" dirty="0">
                <a:ea typeface="MS PGothic" charset="0"/>
                <a:cs typeface="MS PGothic" charset="0"/>
              </a:rPr>
              <a:t>Oligopoly</a:t>
            </a:r>
          </a:p>
          <a:p>
            <a:pPr marL="171450" indent="-171450">
              <a:buFont typeface="Arial" charset="0"/>
              <a:buChar char="•"/>
            </a:pPr>
            <a:r>
              <a:rPr lang="en-US" dirty="0">
                <a:ea typeface="MS PGothic" charset="0"/>
                <a:cs typeface="MS PGothic" charset="0"/>
              </a:rPr>
              <a:t>Advertising</a:t>
            </a:r>
          </a:p>
        </p:txBody>
      </p:sp>
    </p:spTree>
    <p:extLst>
      <p:ext uri="{BB962C8B-B14F-4D97-AF65-F5344CB8AC3E}">
        <p14:creationId xmlns:p14="http://schemas.microsoft.com/office/powerpoint/2010/main" val="2839396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Informative advertising:</a:t>
            </a:r>
          </a:p>
          <a:p>
            <a:r>
              <a:rPr lang="en-US" dirty="0">
                <a:ea typeface="MS PGothic" charset="0"/>
                <a:cs typeface="MS PGothic" charset="0"/>
              </a:rPr>
              <a:t>Here is some information about our product.</a:t>
            </a:r>
          </a:p>
          <a:p>
            <a:endParaRPr lang="en-US" dirty="0">
              <a:ea typeface="MS PGothic" charset="0"/>
              <a:cs typeface="MS PGothic" charset="0"/>
            </a:endParaRPr>
          </a:p>
          <a:p>
            <a:r>
              <a:rPr lang="en-US" dirty="0">
                <a:ea typeface="MS PGothic" charset="0"/>
                <a:cs typeface="MS PGothic" charset="0"/>
              </a:rPr>
              <a:t>Persuasive advertising:</a:t>
            </a:r>
          </a:p>
          <a:p>
            <a:r>
              <a:rPr lang="en-US" dirty="0">
                <a:ea typeface="MS PGothic" charset="0"/>
                <a:cs typeface="MS PGothic" charset="0"/>
              </a:rPr>
              <a:t>Here is why you should buy our product instead of a competitor</a:t>
            </a:r>
            <a:r>
              <a:rPr lang="en-US" altLang="ja-JP" dirty="0">
                <a:ea typeface="MS PGothic" charset="0"/>
                <a:cs typeface="MS PGothic" charset="0"/>
              </a:rPr>
              <a:t>'s product.</a:t>
            </a:r>
          </a:p>
          <a:p>
            <a:endParaRPr lang="en-US" dirty="0">
              <a:ea typeface="MS PGothic" charset="0"/>
              <a:cs typeface="MS PGothic" charset="0"/>
            </a:endParaRPr>
          </a:p>
          <a:p>
            <a:r>
              <a:rPr lang="en-US" dirty="0">
                <a:ea typeface="MS PGothic" charset="0"/>
                <a:cs typeface="MS PGothic" charset="0"/>
              </a:rPr>
              <a:t>The man in the picture is Kevin Trudeau.  He is the author of most books that are titled &lt;Something Good and Amazing&gt; </a:t>
            </a:r>
            <a:r>
              <a:rPr lang="en-US" altLang="ja-JP" dirty="0">
                <a:ea typeface="MS PGothic" charset="0"/>
                <a:cs typeface="MS PGothic" charset="0"/>
              </a:rPr>
              <a:t>"They" don't want you to know about.</a:t>
            </a:r>
          </a:p>
          <a:p>
            <a:endParaRPr lang="en-US" dirty="0">
              <a:ea typeface="MS PGothic" charset="0"/>
              <a:cs typeface="MS PGothic" charset="0"/>
            </a:endParaRPr>
          </a:p>
          <a:p>
            <a:r>
              <a:rPr lang="en-US" dirty="0">
                <a:ea typeface="MS PGothic" charset="0"/>
                <a:cs typeface="MS PGothic" charset="0"/>
              </a:rPr>
              <a:t>He has been in legal troubles many times over product misrepresentation.  Newsletters are listed as </a:t>
            </a:r>
            <a:r>
              <a:rPr lang="en-US" altLang="ja-JP" dirty="0">
                <a:ea typeface="MS PGothic" charset="0"/>
                <a:cs typeface="MS PGothic" charset="0"/>
              </a:rPr>
              <a:t>"free," but then customers get charged $9.95 per month if they don't cancel the subscription to his newsletter.</a:t>
            </a:r>
          </a:p>
          <a:p>
            <a:endParaRPr lang="en-US" dirty="0">
              <a:ea typeface="MS PGothic" charset="0"/>
              <a:cs typeface="MS PGothic" charset="0"/>
            </a:endParaRPr>
          </a:p>
          <a:p>
            <a:r>
              <a:rPr lang="en-US" dirty="0">
                <a:ea typeface="MS PGothic" charset="0"/>
                <a:cs typeface="MS PGothic" charset="0"/>
              </a:rPr>
              <a:t>In 2004 he was lifetime-banned from selling anything on infomercials (except for his own books).  He was banned from appearing in any infomercial for three years in 2009.</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We</a:t>
            </a:r>
            <a:r>
              <a:rPr lang="en-US" altLang="ja-JP" dirty="0">
                <a:ea typeface="MS PGothic" charset="0"/>
                <a:cs typeface="MS PGothic" charset="0"/>
              </a:rPr>
              <a:t>'ve now discussed three out of four market structures.  The fourth market structure, oligopoly, will be discussed in the next chapter.</a:t>
            </a:r>
            <a:endParaRPr lang="en-US"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D</a:t>
            </a:r>
          </a:p>
          <a:p>
            <a:endParaRPr lang="en-US" dirty="0">
              <a:ea typeface="MS PGothic" charset="0"/>
              <a:cs typeface="MS PGothic" charset="0"/>
            </a:endParaRPr>
          </a:p>
          <a:p>
            <a:r>
              <a:rPr lang="en-US" dirty="0">
                <a:ea typeface="MS PGothic" charset="0"/>
                <a:cs typeface="MS PGothic" charset="0"/>
              </a:rPr>
              <a:t>Looking for an industry with a lot of competitors offering imperfectly substitutable products.</a:t>
            </a:r>
          </a:p>
          <a:p>
            <a:endParaRPr lang="en-US"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We’re looking for an industry with a lot of competitors offering imperfectly substitutable products.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Monopolistic competition</a:t>
            </a:r>
          </a:p>
          <a:p>
            <a:r>
              <a:rPr lang="en-US" dirty="0">
                <a:ea typeface="MS PGothic" charset="0"/>
                <a:cs typeface="MS PGothic" charset="0"/>
              </a:rPr>
              <a:t>Think about fast-food restaurants.  Lots of them around, free entry, and they all offer a substitutable but not identical (differentiated) product.</a:t>
            </a:r>
          </a:p>
          <a:p>
            <a:endParaRPr lang="en-US" dirty="0">
              <a:ea typeface="MS PGothic" charset="0"/>
              <a:cs typeface="MS PGothic" charset="0"/>
            </a:endParaRPr>
          </a:p>
          <a:p>
            <a:r>
              <a:rPr lang="en-US" dirty="0">
                <a:ea typeface="MS PGothic" charset="0"/>
                <a:cs typeface="MS PGothic" charset="0"/>
              </a:rPr>
              <a:t>Product differentiation</a:t>
            </a:r>
          </a:p>
          <a:p>
            <a:r>
              <a:rPr lang="en-US" dirty="0">
                <a:ea typeface="MS PGothic" charset="0"/>
                <a:cs typeface="MS PGothic" charset="0"/>
              </a:rPr>
              <a:t>Think about imperfect substitutes.  The products are </a:t>
            </a:r>
            <a:r>
              <a:rPr lang="en-US" altLang="ja-JP" dirty="0">
                <a:ea typeface="MS PGothic" charset="0"/>
                <a:cs typeface="MS PGothic" charset="0"/>
              </a:rPr>
              <a:t>"the same, but different."  A firm's goal here is to convince the consumer that its product is better than the competitor's.  A highly differentiated product may even command a higher demand and price.</a:t>
            </a:r>
          </a:p>
          <a:p>
            <a:endParaRPr lang="en-US" dirty="0">
              <a:ea typeface="MS PGothic" charset="0"/>
              <a:cs typeface="MS PGothic" charset="0"/>
            </a:endParaRPr>
          </a:p>
          <a:p>
            <a:r>
              <a:rPr lang="en-US" b="1" i="1" dirty="0">
                <a:ea typeface="MS PGothic" charset="0"/>
                <a:cs typeface="MS PGothic" charset="0"/>
              </a:rPr>
              <a:t>Lecture notes:</a:t>
            </a:r>
          </a:p>
          <a:p>
            <a:endParaRPr lang="en-US" b="1" i="1" dirty="0">
              <a:ea typeface="MS PGothic" charset="0"/>
              <a:cs typeface="MS PGothic" charset="0"/>
            </a:endParaRPr>
          </a:p>
          <a:p>
            <a:r>
              <a:rPr lang="en-US" dirty="0">
                <a:ea typeface="MS PGothic" charset="0"/>
                <a:cs typeface="MS PGothic" charset="0"/>
              </a:rPr>
              <a:t>Some examples of monopolistic competition can include:</a:t>
            </a:r>
          </a:p>
          <a:p>
            <a:pPr marL="171450" indent="-171450">
              <a:buFont typeface="Arial" charset="0"/>
              <a:buChar char="•"/>
            </a:pPr>
            <a:r>
              <a:rPr lang="en-US" dirty="0">
                <a:ea typeface="MS PGothic" charset="0"/>
                <a:cs typeface="MS PGothic" charset="0"/>
              </a:rPr>
              <a:t>Fast-food restaurants</a:t>
            </a:r>
          </a:p>
          <a:p>
            <a:pPr marL="171450" indent="-171450">
              <a:buFont typeface="Arial" charset="0"/>
              <a:buChar char="•"/>
            </a:pPr>
            <a:r>
              <a:rPr lang="en-US" dirty="0">
                <a:ea typeface="MS PGothic" charset="0"/>
                <a:cs typeface="MS PGothic" charset="0"/>
              </a:rPr>
              <a:t>Clothing retailers</a:t>
            </a:r>
          </a:p>
          <a:p>
            <a:pPr marL="171450" indent="-171450">
              <a:buFont typeface="Arial" charset="0"/>
              <a:buChar char="•"/>
            </a:pPr>
            <a:r>
              <a:rPr lang="en-US" dirty="0">
                <a:ea typeface="MS PGothic" charset="0"/>
                <a:cs typeface="MS PGothic" charset="0"/>
              </a:rPr>
              <a:t>Gas stations</a:t>
            </a:r>
          </a:p>
          <a:p>
            <a:pPr marL="171450" indent="-171450">
              <a:buFont typeface="Arial" charset="0"/>
              <a:buChar char="•"/>
            </a:pPr>
            <a:r>
              <a:rPr lang="en-US" dirty="0">
                <a:ea typeface="MS PGothic" charset="0"/>
                <a:cs typeface="MS PGothic" charset="0"/>
              </a:rPr>
              <a:t>Hair salons</a:t>
            </a:r>
          </a:p>
          <a:p>
            <a:endParaRPr lang="en-US" dirty="0">
              <a:ea typeface="MS PGothic" charset="0"/>
              <a:cs typeface="MS PGothic" charset="0"/>
            </a:endParaRPr>
          </a:p>
          <a:p>
            <a:r>
              <a:rPr lang="en-US" dirty="0">
                <a:ea typeface="MS PGothic" charset="0"/>
                <a:cs typeface="MS PGothic" charset="0"/>
              </a:rPr>
              <a:t>Product differentiation:</a:t>
            </a:r>
          </a:p>
          <a:p>
            <a:pPr marL="171450" indent="-171450">
              <a:buFont typeface="Arial" charset="0"/>
              <a:buChar char="•"/>
            </a:pPr>
            <a:r>
              <a:rPr lang="en-US" dirty="0">
                <a:ea typeface="MS PGothic" charset="0"/>
                <a:cs typeface="MS PGothic" charset="0"/>
              </a:rPr>
              <a:t>Goods are imperfect substitutes—“the same but different.”</a:t>
            </a:r>
          </a:p>
          <a:p>
            <a:pPr marL="171450" indent="-171450">
              <a:buFont typeface="Arial" charset="0"/>
              <a:buChar char="•"/>
            </a:pPr>
            <a:r>
              <a:rPr lang="en-US" dirty="0">
                <a:ea typeface="MS PGothic" charset="0"/>
                <a:cs typeface="MS PGothic" charset="0"/>
              </a:rPr>
              <a:t>Note that differentiation can be real or spurious.</a:t>
            </a:r>
          </a:p>
          <a:p>
            <a:pPr marL="171450" indent="-171450">
              <a:buFont typeface="Arial" charset="0"/>
              <a:buChar char="•"/>
            </a:pPr>
            <a:r>
              <a:rPr lang="en-US" altLang="ja-JP" dirty="0">
                <a:ea typeface="MS PGothic" charset="0"/>
                <a:cs typeface="MS PGothic" charset="0"/>
              </a:rPr>
              <a:t>A firm</a:t>
            </a:r>
            <a:r>
              <a:rPr lang="ja-JP" altLang="en-US">
                <a:ea typeface="MS PGothic" charset="0"/>
                <a:cs typeface="MS PGothic" charset="0"/>
              </a:rPr>
              <a:t>’</a:t>
            </a:r>
            <a:r>
              <a:rPr lang="en-US" altLang="ja-JP" dirty="0">
                <a:ea typeface="MS PGothic" charset="0"/>
                <a:cs typeface="MS PGothic" charset="0"/>
              </a:rPr>
              <a:t>s goal here is to convince consumers that its product is better than the competitors’.</a:t>
            </a:r>
          </a:p>
          <a:p>
            <a:pPr marL="171450" indent="-171450">
              <a:buFont typeface="Arial" charset="0"/>
              <a:buChar char="•"/>
            </a:pPr>
            <a:r>
              <a:rPr lang="en-US" altLang="ja-JP" dirty="0">
                <a:ea typeface="MS PGothic" charset="0"/>
                <a:cs typeface="MS PGothic" charset="0"/>
              </a:rPr>
              <a:t>A highly differentiated product may even command a higher demand and price.</a:t>
            </a:r>
            <a:endParaRPr lang="en-US" dirty="0">
              <a:ea typeface="MS PGothic" charset="0"/>
              <a:cs typeface="MS PGothic" charset="0"/>
            </a:endParaRPr>
          </a:p>
          <a:p>
            <a:endParaRPr lang="en-US" dirty="0">
              <a:ea typeface="MS PGothic" charset="0"/>
              <a:cs typeface="MS PGothic"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Monopolistic competition has higher prices and lower output compared to perfect competition.</a:t>
            </a:r>
          </a:p>
          <a:p>
            <a:r>
              <a:rPr lang="en-US" dirty="0">
                <a:ea typeface="MS PGothic" charset="0"/>
                <a:cs typeface="MS PGothic" charset="0"/>
              </a:rPr>
              <a:t>Monopolistic competition has lower prices and higher output compared to monopoly.</a:t>
            </a:r>
          </a:p>
          <a:p>
            <a:endParaRPr lang="en-US" dirty="0">
              <a:ea typeface="MS PGothic" charset="0"/>
              <a:cs typeface="MS PGothic" charset="0"/>
            </a:endParaRPr>
          </a:p>
          <a:p>
            <a:r>
              <a:rPr lang="en-US" dirty="0">
                <a:ea typeface="MS PGothic" charset="0"/>
                <a:cs typeface="MS PGothic" charset="0"/>
              </a:rPr>
              <a:t>Perfect competition is the most efficient market structure, where P = min(ATC) in equilibrium, and there is no deadweight loss.</a:t>
            </a:r>
          </a:p>
          <a:p>
            <a:endParaRPr lang="en-US" dirty="0">
              <a:ea typeface="MS PGothic" charset="0"/>
              <a:cs typeface="MS PGothic" charset="0"/>
            </a:endParaRPr>
          </a:p>
        </p:txBody>
      </p:sp>
    </p:spTree>
    <p:extLst>
      <p:ext uri="{BB962C8B-B14F-4D97-AF65-F5344CB8AC3E}">
        <p14:creationId xmlns:p14="http://schemas.microsoft.com/office/powerpoint/2010/main" val="1710765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A</a:t>
            </a:r>
          </a:p>
          <a:p>
            <a:endParaRPr lang="en-US" dirty="0">
              <a:ea typeface="MS PGothic" charset="0"/>
              <a:cs typeface="MS PGothic" charset="0"/>
            </a:endParaRPr>
          </a:p>
          <a:p>
            <a:r>
              <a:rPr lang="en-US" dirty="0">
                <a:ea typeface="MS PGothic" charset="0"/>
                <a:cs typeface="MS PGothic" charset="0"/>
              </a:rPr>
              <a:t>If ALL firms advertise, market shares may not change much (if at all), but costs increase.  This can hurt firms (lower profits) and consumers (higher prices).</a:t>
            </a:r>
          </a:p>
          <a:p>
            <a:endParaRPr lang="en-US" dirty="0">
              <a:ea typeface="MS PGothic" charset="0"/>
              <a:cs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C</a:t>
            </a:r>
          </a:p>
          <a:p>
            <a:endParaRPr lang="en-US" dirty="0">
              <a:ea typeface="MS PGothic" charset="0"/>
              <a:cs typeface="MS PGothic" charset="0"/>
            </a:endParaRPr>
          </a:p>
          <a:p>
            <a:r>
              <a:rPr lang="en-US" dirty="0">
                <a:ea typeface="MS PGothic" charset="0"/>
                <a:cs typeface="MS PGothic" charset="0"/>
              </a:rPr>
              <a:t>P = ATC means there are zero profits, but there is a markup (P &gt; MC) and a little bit of inefficiency (P &gt; min(ATC)).</a:t>
            </a:r>
          </a:p>
          <a:p>
            <a:endParaRPr lang="en-US"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The more different products are, the more prices can differ.  Goods that are less and less substitutable can command different prices.  (Higher quality, better location, better style . . . leads to higher price.)</a:t>
            </a:r>
          </a:p>
          <a:p>
            <a:endParaRPr lang="en-US"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For differentiated products, think about different brand names.  Cereals, snacks, candy bars, fast-food restaurants.</a:t>
            </a:r>
          </a:p>
        </p:txBody>
      </p:sp>
    </p:spTree>
    <p:extLst>
      <p:ext uri="{BB962C8B-B14F-4D97-AF65-F5344CB8AC3E}">
        <p14:creationId xmlns:p14="http://schemas.microsoft.com/office/powerpoint/2010/main" val="1913634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On a </a:t>
            </a:r>
            <a:r>
              <a:rPr lang="en-US" altLang="ja-JP" dirty="0">
                <a:ea typeface="MS PGothic" charset="0"/>
                <a:cs typeface="MS PGothic" charset="0"/>
              </a:rPr>
              <a:t>"spectrum" of market structures, oligopoly would be closer to monopoly than to perfect competition.  Monopoly and oligopoly both have significant barriers to entry.</a:t>
            </a:r>
          </a:p>
          <a:p>
            <a:endParaRPr lang="en-US" dirty="0">
              <a:ea typeface="MS PGothic" charset="0"/>
              <a:cs typeface="MS PGothic" charset="0"/>
            </a:endParaRPr>
          </a:p>
          <a:p>
            <a:r>
              <a:rPr lang="en-US" dirty="0">
                <a:ea typeface="MS PGothic" charset="0"/>
                <a:cs typeface="MS PGothic" charset="0"/>
              </a:rPr>
              <a:t>Strategic interaction is a characteristic unique to oligopoly.</a:t>
            </a:r>
          </a:p>
          <a:p>
            <a:endParaRPr lang="en-US" dirty="0">
              <a:ea typeface="MS PGothic" charset="0"/>
              <a:cs typeface="MS PGothic" charset="0"/>
            </a:endParaRPr>
          </a:p>
          <a:p>
            <a:r>
              <a:rPr lang="en-US" dirty="0">
                <a:ea typeface="MS PGothic" charset="0"/>
                <a:cs typeface="MS PGothic" charset="0"/>
              </a:rPr>
              <a:t>Car manufacturing is an example of oligopoly.  The </a:t>
            </a:r>
            <a:r>
              <a:rPr lang="en-US" altLang="ja-JP" dirty="0">
                <a:ea typeface="MS PGothic" charset="0"/>
                <a:cs typeface="MS PGothic" charset="0"/>
              </a:rPr>
              <a:t>"Big Three" are comprised of Ford, Chrysler, and GM.</a:t>
            </a:r>
          </a:p>
          <a:p>
            <a:r>
              <a:rPr lang="en-US" dirty="0">
                <a:ea typeface="MS PGothic" charset="0"/>
                <a:cs typeface="MS PGothic" charset="0"/>
              </a:rPr>
              <a:t>Chevrolet is a brand produced by General Motors.</a:t>
            </a:r>
          </a:p>
        </p:txBody>
      </p:sp>
    </p:spTree>
    <p:extLst>
      <p:ext uri="{BB962C8B-B14F-4D97-AF65-F5344CB8AC3E}">
        <p14:creationId xmlns:p14="http://schemas.microsoft.com/office/powerpoint/2010/main" val="3166397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The table shows that on a </a:t>
            </a:r>
            <a:r>
              <a:rPr lang="en-US" altLang="ja-JP" dirty="0">
                <a:ea typeface="MS PGothic" charset="0"/>
                <a:cs typeface="MS PGothic" charset="0"/>
              </a:rPr>
              <a:t>"spectrum" of market structures, oligopoly lies in between monopolistic competition and monopoly.</a:t>
            </a:r>
          </a:p>
          <a:p>
            <a:endParaRPr lang="en-US" dirty="0">
              <a:ea typeface="MS PGothic" charset="0"/>
              <a:cs typeface="MS PGothic" charset="0"/>
            </a:endParaRPr>
          </a:p>
          <a:p>
            <a:r>
              <a:rPr lang="en-US" dirty="0">
                <a:ea typeface="MS PGothic" charset="0"/>
                <a:cs typeface="MS PGothic" charset="0"/>
              </a:rPr>
              <a:t>Oligopoly is two or more sellers (but not very many).</a:t>
            </a:r>
          </a:p>
          <a:p>
            <a:r>
              <a:rPr lang="en-US" dirty="0">
                <a:ea typeface="MS PGothic" charset="0"/>
                <a:cs typeface="MS PGothic" charset="0"/>
              </a:rPr>
              <a:t>In addition, there are significant barriers to entry.</a:t>
            </a:r>
          </a:p>
          <a:p>
            <a:endParaRPr lang="en-US" dirty="0">
              <a:ea typeface="MS PGothic" charset="0"/>
              <a:cs typeface="MS PGothic" charset="0"/>
            </a:endParaRPr>
          </a:p>
          <a:p>
            <a:r>
              <a:rPr lang="en-US" dirty="0">
                <a:ea typeface="MS PGothic" charset="0"/>
                <a:cs typeface="MS PGothic" charset="0"/>
              </a:rPr>
              <a:t>Oligopoly is closer to monopoly than it is to perfect competition.</a:t>
            </a:r>
          </a:p>
          <a:p>
            <a:r>
              <a:rPr lang="en-US" dirty="0">
                <a:ea typeface="MS PGothic" charset="0"/>
                <a:cs typeface="MS PGothic" charset="0"/>
              </a:rPr>
              <a:t>A single firm in oligopoly (called an </a:t>
            </a:r>
            <a:r>
              <a:rPr lang="en-US" dirty="0" err="1">
                <a:ea typeface="MS PGothic" charset="0"/>
                <a:cs typeface="MS PGothic" charset="0"/>
              </a:rPr>
              <a:t>oligopolist</a:t>
            </a:r>
            <a:r>
              <a:rPr lang="en-US" dirty="0">
                <a:ea typeface="MS PGothic" charset="0"/>
                <a:cs typeface="MS PGothic" charset="0"/>
              </a:rPr>
              <a:t>) will enjoy more market power than a firm in monopolistic competition.</a:t>
            </a:r>
          </a:p>
          <a:p>
            <a:endParaRPr lang="en-US" dirty="0">
              <a:ea typeface="MS PGothic" charset="0"/>
              <a:cs typeface="MS PGothic" charset="0"/>
            </a:endParaRPr>
          </a:p>
          <a:p>
            <a:r>
              <a:rPr lang="en-US" altLang="ja-JP" dirty="0">
                <a:ea typeface="MS PGothic" charset="0"/>
                <a:cs typeface="MS PGothic" charset="0"/>
              </a:rPr>
              <a:t>"Oligarchy" = rule by a few</a:t>
            </a:r>
          </a:p>
          <a:p>
            <a:r>
              <a:rPr lang="en-US" altLang="ja-JP" dirty="0">
                <a:ea typeface="MS PGothic" charset="0"/>
                <a:cs typeface="MS PGothic" charset="0"/>
              </a:rPr>
              <a:t>"Oligopoly" = market structure with a few firms</a:t>
            </a:r>
            <a:endParaRPr lang="en-US" dirty="0">
              <a:ea typeface="MS PGothic" charset="0"/>
              <a:cs typeface="MS PGothic" charset="0"/>
            </a:endParaRPr>
          </a:p>
        </p:txBody>
      </p:sp>
    </p:spTree>
    <p:extLst>
      <p:ext uri="{BB962C8B-B14F-4D97-AF65-F5344CB8AC3E}">
        <p14:creationId xmlns:p14="http://schemas.microsoft.com/office/powerpoint/2010/main" val="1763355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Intuition:</a:t>
            </a:r>
          </a:p>
          <a:p>
            <a:r>
              <a:rPr lang="en-US" dirty="0">
                <a:ea typeface="MS PGothic" charset="0"/>
                <a:cs typeface="MS PGothic" charset="0"/>
              </a:rPr>
              <a:t>We</a:t>
            </a:r>
            <a:r>
              <a:rPr lang="en-US" altLang="ja-JP" dirty="0">
                <a:ea typeface="MS PGothic" charset="0"/>
                <a:cs typeface="MS PGothic" charset="0"/>
              </a:rPr>
              <a:t>'re asking how concentrated the industry is. . . . Concentrated within a few firms, or more spread out?</a:t>
            </a:r>
          </a:p>
          <a:p>
            <a:endParaRPr lang="en-US" dirty="0">
              <a:ea typeface="MS PGothic" charset="0"/>
              <a:cs typeface="MS PGothic" charset="0"/>
            </a:endParaRPr>
          </a:p>
          <a:p>
            <a:r>
              <a:rPr lang="en-US" dirty="0">
                <a:ea typeface="MS PGothic" charset="0"/>
                <a:cs typeface="MS PGothic" charset="0"/>
              </a:rPr>
              <a:t>The four-firm concentration ratio examines the largest four firms in the industry and states what percentage of the industry sales are controlled by these four firms.</a:t>
            </a:r>
          </a:p>
          <a:p>
            <a:endParaRPr lang="en-US" dirty="0">
              <a:ea typeface="MS PGothic" charset="0"/>
              <a:cs typeface="MS PGothic" charset="0"/>
            </a:endParaRPr>
          </a:p>
          <a:p>
            <a:r>
              <a:rPr lang="en-US" dirty="0">
                <a:ea typeface="MS PGothic" charset="0"/>
                <a:cs typeface="MS PGothic" charset="0"/>
              </a:rPr>
              <a:t>If the concentration ratio is high (closer to 100%), then the industry is more concentrated, and there is less competition with a high degree of power in those four firms.</a:t>
            </a:r>
          </a:p>
          <a:p>
            <a:endParaRPr lang="en-US" dirty="0">
              <a:ea typeface="MS PGothic" charset="0"/>
              <a:cs typeface="MS PGothic" charset="0"/>
            </a:endParaRPr>
          </a:p>
          <a:p>
            <a:r>
              <a:rPr lang="en-US" dirty="0">
                <a:ea typeface="MS PGothic" charset="0"/>
                <a:cs typeface="MS PGothic" charset="0"/>
              </a:rPr>
              <a:t>If the concentration ratio is lower (closer to 0%), then the industry is less concentrated with more competition, and market power is more dispersed among many firms rather than a few dominant firms.</a:t>
            </a:r>
          </a:p>
          <a:p>
            <a:endParaRPr lang="en-US" dirty="0">
              <a:ea typeface="MS PGothic" charset="0"/>
              <a:cs typeface="MS PGothic" charset="0"/>
            </a:endParaRPr>
          </a:p>
          <a:p>
            <a:r>
              <a:rPr lang="en-US" dirty="0">
                <a:ea typeface="MS PGothic" charset="0"/>
                <a:cs typeface="MS PGothic" charset="0"/>
              </a:rPr>
              <a:t>The eight-firm concentration ratio does the same analysis using eight firms instead of four.</a:t>
            </a:r>
          </a:p>
        </p:txBody>
      </p:sp>
    </p:spTree>
    <p:extLst>
      <p:ext uri="{BB962C8B-B14F-4D97-AF65-F5344CB8AC3E}">
        <p14:creationId xmlns:p14="http://schemas.microsoft.com/office/powerpoint/2010/main" val="3908305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Top of the table:</a:t>
            </a:r>
          </a:p>
          <a:p>
            <a:r>
              <a:rPr lang="en-US" dirty="0">
                <a:ea typeface="MS PGothic" charset="0"/>
                <a:cs typeface="MS PGothic" charset="0"/>
              </a:rPr>
              <a:t>Very concentrated industries.  Top four firms make up almost entire industry.</a:t>
            </a:r>
          </a:p>
          <a:p>
            <a:r>
              <a:rPr lang="en-US" dirty="0">
                <a:ea typeface="MS PGothic" charset="0"/>
                <a:cs typeface="MS PGothic" charset="0"/>
              </a:rPr>
              <a:t>Search engines and satellite TV providers are true oligopolies!</a:t>
            </a:r>
          </a:p>
          <a:p>
            <a:endParaRPr lang="en-US" dirty="0">
              <a:ea typeface="MS PGothic" charset="0"/>
              <a:cs typeface="MS PGothic" charset="0"/>
            </a:endParaRPr>
          </a:p>
          <a:p>
            <a:r>
              <a:rPr lang="en-US" dirty="0">
                <a:ea typeface="MS PGothic" charset="0"/>
                <a:cs typeface="MS PGothic" charset="0"/>
              </a:rPr>
              <a:t>Bottom of the table:</a:t>
            </a:r>
          </a:p>
          <a:p>
            <a:r>
              <a:rPr lang="en-US" dirty="0">
                <a:ea typeface="MS PGothic" charset="0"/>
                <a:cs typeface="MS PGothic" charset="0"/>
              </a:rPr>
              <a:t>Still concentrated, but there are more </a:t>
            </a:r>
            <a:r>
              <a:rPr lang="en-US" altLang="ja-JP" dirty="0">
                <a:ea typeface="MS PGothic" charset="0"/>
                <a:cs typeface="MS PGothic" charset="0"/>
              </a:rPr>
              <a:t>"fringe" competitors in the household appliance and automobile industries.</a:t>
            </a:r>
            <a:endParaRPr lang="en-US" dirty="0">
              <a:ea typeface="MS PGothic" charset="0"/>
              <a:cs typeface="MS PGothic" charset="0"/>
            </a:endParaRPr>
          </a:p>
        </p:txBody>
      </p:sp>
    </p:spTree>
    <p:extLst>
      <p:ext uri="{BB962C8B-B14F-4D97-AF65-F5344CB8AC3E}">
        <p14:creationId xmlns:p14="http://schemas.microsoft.com/office/powerpoint/2010/main" val="879685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F6E0-3028-0345-8E1D-38B8B392F7D2}" type="slidenum">
              <a:rPr lang="en-US">
                <a:solidFill>
                  <a:prstClr val="black"/>
                </a:solidFill>
              </a:rPr>
              <a:pPr/>
              <a:t>50</a:t>
            </a:fld>
            <a:endParaRPr lang="en-US" dirty="0">
              <a:solidFill>
                <a:prstClr val="black"/>
              </a:solidFill>
            </a:endParaRPr>
          </a:p>
        </p:txBody>
      </p:sp>
      <p:sp>
        <p:nvSpPr>
          <p:cNvPr id="17305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73059" name="Rectangle 3"/>
          <p:cNvSpPr>
            <a:spLocks noGrp="1" noChangeArrowheads="1"/>
          </p:cNvSpPr>
          <p:nvPr>
            <p:ph type="body" idx="1"/>
          </p:nvPr>
        </p:nvSpPr>
        <p:spPr/>
        <p:txBody>
          <a:bodyPr/>
          <a:lstStyle/>
          <a:p>
            <a:r>
              <a:rPr lang="en-US" dirty="0"/>
              <a:t>Cellular service industry may</a:t>
            </a:r>
            <a:r>
              <a:rPr lang="en-US" baseline="0" dirty="0"/>
              <a:t> be seen as monopolistic competition due to heavy </a:t>
            </a:r>
            <a:r>
              <a:rPr lang="en-US" dirty="0"/>
              <a:t> advertising</a:t>
            </a:r>
            <a:r>
              <a:rPr lang="en-US" baseline="0" dirty="0"/>
              <a:t> but it is actually oligopoly due to barriers to entry (large investment to maintain a cellular network).</a:t>
            </a:r>
            <a:endParaRPr lang="en-US" dirty="0"/>
          </a:p>
        </p:txBody>
      </p:sp>
    </p:spTree>
    <p:extLst>
      <p:ext uri="{BB962C8B-B14F-4D97-AF65-F5344CB8AC3E}">
        <p14:creationId xmlns:p14="http://schemas.microsoft.com/office/powerpoint/2010/main" val="12244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ea typeface="MS PGothic" charset="0"/>
                <a:cs typeface="MS PGothic" charset="0"/>
              </a:rPr>
              <a:t>Lecture notes:</a:t>
            </a:r>
          </a:p>
          <a:p>
            <a:r>
              <a:rPr lang="en-US" dirty="0">
                <a:ea typeface="MS PGothic" charset="0"/>
                <a:cs typeface="MS PGothic" charset="0"/>
              </a:rPr>
              <a:t>So far, we have talked about two </a:t>
            </a:r>
            <a:r>
              <a:rPr lang="ja-JP" altLang="en-US">
                <a:ea typeface="MS PGothic" charset="0"/>
                <a:cs typeface="MS PGothic" charset="0"/>
              </a:rPr>
              <a:t>“</a:t>
            </a:r>
            <a:r>
              <a:rPr lang="en-US" altLang="ja-JP" dirty="0">
                <a:ea typeface="MS PGothic" charset="0"/>
                <a:cs typeface="MS PGothic" charset="0"/>
              </a:rPr>
              <a:t>extreme</a:t>
            </a:r>
            <a:r>
              <a:rPr lang="ja-JP" altLang="en-US">
                <a:ea typeface="MS PGothic" charset="0"/>
                <a:cs typeface="MS PGothic" charset="0"/>
              </a:rPr>
              <a:t>”</a:t>
            </a:r>
            <a:r>
              <a:rPr lang="en-US" altLang="ja-JP" dirty="0">
                <a:ea typeface="MS PGothic" charset="0"/>
                <a:cs typeface="MS PGothic" charset="0"/>
              </a:rPr>
              <a:t> market structures.</a:t>
            </a:r>
          </a:p>
          <a:p>
            <a:endParaRPr lang="en-US" dirty="0">
              <a:ea typeface="MS PGothic" charset="0"/>
              <a:cs typeface="MS PGothic" charset="0"/>
            </a:endParaRPr>
          </a:p>
          <a:p>
            <a:r>
              <a:rPr lang="en-US" dirty="0">
                <a:ea typeface="MS PGothic" charset="0"/>
                <a:cs typeface="MS PGothic" charset="0"/>
              </a:rPr>
              <a:t>Perfect competition:</a:t>
            </a:r>
          </a:p>
          <a:p>
            <a:pPr marL="171450" indent="-171450">
              <a:buFont typeface="Arial" charset="0"/>
              <a:buChar char="•"/>
            </a:pPr>
            <a:r>
              <a:rPr lang="en-US" dirty="0">
                <a:ea typeface="MS PGothic" charset="0"/>
                <a:cs typeface="MS PGothic" charset="0"/>
              </a:rPr>
              <a:t>Each firm has zero market power and is a price taker.</a:t>
            </a:r>
          </a:p>
          <a:p>
            <a:pPr marL="171450" indent="-171450">
              <a:buFont typeface="Arial" charset="0"/>
              <a:buChar char="•"/>
            </a:pPr>
            <a:r>
              <a:rPr lang="en-US" dirty="0">
                <a:ea typeface="MS PGothic" charset="0"/>
                <a:cs typeface="MS PGothic" charset="0"/>
              </a:rPr>
              <a:t>Each firm faces a horizontal demand curve.</a:t>
            </a:r>
          </a:p>
          <a:p>
            <a:pPr marL="171450" indent="-171450">
              <a:buFont typeface="Arial" charset="0"/>
              <a:buChar char="•"/>
            </a:pPr>
            <a:r>
              <a:rPr lang="en-US" dirty="0">
                <a:ea typeface="MS PGothic" charset="0"/>
                <a:cs typeface="MS PGothic" charset="0"/>
              </a:rPr>
              <a:t>Because of free entry, a competitive firm earns zero economic profits in the long run.</a:t>
            </a:r>
          </a:p>
          <a:p>
            <a:r>
              <a:rPr lang="en-US" dirty="0">
                <a:ea typeface="MS PGothic" charset="0"/>
                <a:cs typeface="MS PGothic" charset="0"/>
              </a:rPr>
              <a:t> </a:t>
            </a:r>
          </a:p>
          <a:p>
            <a:r>
              <a:rPr lang="en-US" dirty="0">
                <a:ea typeface="MS PGothic" charset="0"/>
                <a:cs typeface="MS PGothic" charset="0"/>
              </a:rPr>
              <a:t>Monopoly:</a:t>
            </a:r>
          </a:p>
          <a:p>
            <a:pPr marL="171450" indent="-171450">
              <a:buFont typeface="Arial" charset="0"/>
              <a:buChar char="•"/>
            </a:pPr>
            <a:r>
              <a:rPr lang="en-US" dirty="0">
                <a:ea typeface="MS PGothic" charset="0"/>
                <a:cs typeface="MS PGothic" charset="0"/>
              </a:rPr>
              <a:t>A monopoly has market power and is a price maker.</a:t>
            </a:r>
          </a:p>
          <a:p>
            <a:pPr marL="171450" indent="-171450">
              <a:buFont typeface="Arial" charset="0"/>
              <a:buChar char="•"/>
            </a:pPr>
            <a:r>
              <a:rPr lang="en-US" dirty="0">
                <a:ea typeface="MS PGothic" charset="0"/>
                <a:cs typeface="MS PGothic" charset="0"/>
              </a:rPr>
              <a:t>It faces a downward-sloping demand curve.</a:t>
            </a:r>
          </a:p>
          <a:p>
            <a:pPr marL="171450" indent="-171450">
              <a:buFont typeface="Arial" charset="0"/>
              <a:buChar char="•"/>
            </a:pPr>
            <a:r>
              <a:rPr lang="en-US" dirty="0">
                <a:ea typeface="MS PGothic" charset="0"/>
                <a:cs typeface="MS PGothic" charset="0"/>
              </a:rPr>
              <a:t>Because of barriers, a monopoly can earn economic profits in the long run.</a:t>
            </a:r>
          </a:p>
          <a:p>
            <a:r>
              <a:rPr lang="en-US" dirty="0">
                <a:ea typeface="MS PGothic" charset="0"/>
                <a:cs typeface="MS PGothic" charset="0"/>
              </a:rPr>
              <a:t> </a:t>
            </a:r>
          </a:p>
          <a:p>
            <a:r>
              <a:rPr lang="en-US" dirty="0">
                <a:ea typeface="MS PGothic" charset="0"/>
                <a:cs typeface="MS PGothic" charset="0"/>
              </a:rPr>
              <a:t>Monopolistic competition:</a:t>
            </a:r>
          </a:p>
          <a:p>
            <a:pPr marL="171450" indent="-171450">
              <a:buFont typeface="Arial" charset="0"/>
              <a:buChar char="•"/>
            </a:pPr>
            <a:r>
              <a:rPr lang="en-US" dirty="0">
                <a:ea typeface="MS PGothic" charset="0"/>
                <a:cs typeface="MS PGothic" charset="0"/>
              </a:rPr>
              <a:t>Many sellers like perfect competition.</a:t>
            </a:r>
          </a:p>
          <a:p>
            <a:pPr marL="171450" indent="-171450">
              <a:buFont typeface="Arial" charset="0"/>
              <a:buChar char="•"/>
            </a:pPr>
            <a:r>
              <a:rPr lang="en-US" dirty="0">
                <a:ea typeface="MS PGothic" charset="0"/>
                <a:cs typeface="MS PGothic" charset="0"/>
              </a:rPr>
              <a:t>Since firms sell a differentiated product, firms face downward-sloping demand curve like a monopoly.</a:t>
            </a:r>
          </a:p>
          <a:p>
            <a:pPr marL="171450" indent="-171450">
              <a:buFont typeface="Arial" charset="0"/>
              <a:buChar char="•"/>
            </a:pPr>
            <a:r>
              <a:rPr lang="en-US" dirty="0">
                <a:ea typeface="MS PGothic" charset="0"/>
                <a:cs typeface="MS PGothic" charset="0"/>
              </a:rPr>
              <a:t>Each firm has some market power, but it is limited since there are many sellers.</a:t>
            </a:r>
          </a:p>
          <a:p>
            <a:pPr marL="171450" indent="-171450">
              <a:buFont typeface="Arial" charset="0"/>
              <a:buChar char="•"/>
            </a:pPr>
            <a:r>
              <a:rPr lang="en-US" dirty="0">
                <a:ea typeface="MS PGothic" charset="0"/>
                <a:cs typeface="MS PGothic" charset="0"/>
              </a:rPr>
              <a:t>Because of free entry, a competitive firm earns zero economic profits in the long run.</a:t>
            </a:r>
          </a:p>
          <a:p>
            <a:pPr marL="171450" indent="-171450">
              <a:buFont typeface="Arial" charset="0"/>
              <a:buChar char="•"/>
            </a:pPr>
            <a:r>
              <a:rPr lang="en-US" dirty="0">
                <a:ea typeface="MS PGothic" charset="0"/>
                <a:cs typeface="MS PGothic" charset="0"/>
              </a:rPr>
              <a:t>Monopolistic competition would be closer to perfect competition than monopoly.</a:t>
            </a:r>
          </a:p>
          <a:p>
            <a:endParaRPr lang="en-US" dirty="0">
              <a:ea typeface="MS PGothic" charset="0"/>
              <a:cs typeface="MS PGothic"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Duopoly sits between the two extremes. Competition still exists, but it is not as extensive as you would see in competitive markets, which ruthlessly drive the price down to cost. Nor does the result always mirror that of monopoly, where competitive pressures are completely absent. In an oligopoly, a small number of firms feel competitive pressures and also enjoy some of the advantages of monopoly. </a:t>
            </a:r>
          </a:p>
          <a:p>
            <a:endParaRPr lang="en-US" dirty="0">
              <a:ea typeface="MS PGothic" charset="0"/>
              <a:cs typeface="MS PGothic" charset="0"/>
            </a:endParaRPr>
          </a:p>
          <a:p>
            <a:r>
              <a:rPr lang="en-US" dirty="0">
                <a:ea typeface="MS PGothic" charset="0"/>
                <a:cs typeface="MS PGothic" charset="0"/>
              </a:rPr>
              <a:t>In a duopoly, the two firms can also decide to cooperate (though this is illegal in the United States, as we will discuss shortly).  If the </a:t>
            </a:r>
            <a:r>
              <a:rPr lang="en-US" dirty="0" err="1">
                <a:ea typeface="MS PGothic" charset="0"/>
                <a:cs typeface="MS PGothic" charset="0"/>
              </a:rPr>
              <a:t>duopolists</a:t>
            </a:r>
            <a:r>
              <a:rPr lang="en-US" dirty="0">
                <a:ea typeface="MS PGothic" charset="0"/>
                <a:cs typeface="MS PGothic" charset="0"/>
              </a:rPr>
              <a:t> cooperate, we say that they collude. Collusion is an agreement among rival firms that specifies the price each firm charges and the quantity it produces. Given the opportunity to collude, firms can act like a single monopolist to maximize the profit they earn.</a:t>
            </a:r>
          </a:p>
        </p:txBody>
      </p:sp>
    </p:spTree>
    <p:extLst>
      <p:ext uri="{BB962C8B-B14F-4D97-AF65-F5344CB8AC3E}">
        <p14:creationId xmlns:p14="http://schemas.microsoft.com/office/powerpoint/2010/main" val="1168217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A monopoly is just one firm.</a:t>
            </a:r>
          </a:p>
          <a:p>
            <a:endParaRPr lang="en-US" dirty="0">
              <a:ea typeface="MS PGothic" charset="0"/>
              <a:cs typeface="MS PGothic" charset="0"/>
            </a:endParaRPr>
          </a:p>
          <a:p>
            <a:r>
              <a:rPr lang="en-US" dirty="0">
                <a:ea typeface="MS PGothic" charset="0"/>
                <a:cs typeface="MS PGothic" charset="0"/>
              </a:rPr>
              <a:t>A duopoly has just two firms.  The </a:t>
            </a:r>
            <a:r>
              <a:rPr lang="en-US" dirty="0" err="1">
                <a:ea typeface="MS PGothic" charset="0"/>
                <a:cs typeface="MS PGothic" charset="0"/>
              </a:rPr>
              <a:t>duopolists</a:t>
            </a:r>
            <a:r>
              <a:rPr lang="en-US" dirty="0">
                <a:ea typeface="MS PGothic" charset="0"/>
                <a:cs typeface="MS PGothic" charset="0"/>
              </a:rPr>
              <a:t> say </a:t>
            </a:r>
            <a:r>
              <a:rPr lang="en-US" altLang="ja-JP" dirty="0">
                <a:ea typeface="MS PGothic" charset="0"/>
                <a:cs typeface="MS PGothic" charset="0"/>
              </a:rPr>
              <a:t>"We're so close to a monopoly. . . . What would a monopolist do with price and quantity?  Let's agree and cooperate (instead of compete) to get to the monopoly price and output."</a:t>
            </a:r>
          </a:p>
          <a:p>
            <a:endParaRPr lang="en-US" dirty="0">
              <a:ea typeface="MS PGothic" charset="0"/>
              <a:cs typeface="MS PGothic" charset="0"/>
            </a:endParaRPr>
          </a:p>
          <a:p>
            <a:r>
              <a:rPr lang="en-US" dirty="0">
                <a:ea typeface="MS PGothic" charset="0"/>
                <a:cs typeface="MS PGothic" charset="0"/>
              </a:rPr>
              <a:t>A cartel is a joint monopoly among multiple firms.  The industry profits will be equal to monopoly profits, and then these profits are split among the firms in the cartel.</a:t>
            </a:r>
          </a:p>
        </p:txBody>
      </p:sp>
    </p:spTree>
    <p:extLst>
      <p:ext uri="{BB962C8B-B14F-4D97-AF65-F5344CB8AC3E}">
        <p14:creationId xmlns:p14="http://schemas.microsoft.com/office/powerpoint/2010/main" val="970587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We</a:t>
            </a:r>
            <a:r>
              <a:rPr lang="en-US" altLang="ja-JP" dirty="0">
                <a:ea typeface="MS PGothic" charset="0"/>
                <a:cs typeface="MS PGothic" charset="0"/>
              </a:rPr>
              <a:t>'ll see this in the table in the next few slides, and also examine it with game theory.</a:t>
            </a:r>
          </a:p>
          <a:p>
            <a:endParaRPr lang="en-US" dirty="0">
              <a:ea typeface="MS PGothic" charset="0"/>
              <a:cs typeface="MS PGothic" charset="0"/>
            </a:endParaRPr>
          </a:p>
          <a:p>
            <a:r>
              <a:rPr lang="en-US" dirty="0">
                <a:ea typeface="MS PGothic" charset="0"/>
                <a:cs typeface="MS PGothic" charset="0"/>
              </a:rPr>
              <a:t>Storyline:</a:t>
            </a:r>
          </a:p>
          <a:p>
            <a:pPr>
              <a:buFontTx/>
              <a:buAutoNum type="arabicPeriod"/>
            </a:pPr>
            <a:r>
              <a:rPr lang="en-US" dirty="0">
                <a:ea typeface="MS PGothic" charset="0"/>
                <a:cs typeface="MS PGothic" charset="0"/>
              </a:rPr>
              <a:t>Firms in a duopoly realize that a cartelized monopoly is more profitable than a duopoly.</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Firms shake hands, and agree to become a cartel and restrict output.</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Each individual firm in the cartel says </a:t>
            </a:r>
            <a:r>
              <a:rPr lang="en-US" altLang="ja-JP" dirty="0">
                <a:ea typeface="MS PGothic" charset="0"/>
                <a:cs typeface="MS PGothic" charset="0"/>
              </a:rPr>
              <a:t>"Wait a minute . . . if they all restrict their output, price goes up.  I should produce more!"  At least one firm may eventually "cheat" and break the cartel deal.</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The cartel falls apart, no one trusts each other, and the firms go back to duopoly competition.</a:t>
            </a:r>
          </a:p>
        </p:txBody>
      </p:sp>
    </p:spTree>
    <p:extLst>
      <p:ext uri="{BB962C8B-B14F-4D97-AF65-F5344CB8AC3E}">
        <p14:creationId xmlns:p14="http://schemas.microsoft.com/office/powerpoint/2010/main" val="385300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729C21-54DD-F148-8D1C-BA4120555057}" type="slidenum">
              <a:rPr lang="en-US"/>
              <a:pPr/>
              <a:t>54</a:t>
            </a:fld>
            <a:endParaRPr lang="en-US" dirty="0"/>
          </a:p>
        </p:txBody>
      </p:sp>
      <p:sp>
        <p:nvSpPr>
          <p:cNvPr id="1771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71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94500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Imagine a small town where there are only two providers who have cellphone towers. Both towers were built to service all of the customers in the town, so each carrier has substantial excess capacity when the customers are divided among the two carriers.  Note that the table shows a downward-sloping demand function.</a:t>
            </a:r>
          </a:p>
          <a:p>
            <a:endParaRPr lang="en-US" dirty="0">
              <a:ea typeface="MS PGothic" charset="0"/>
              <a:cs typeface="MS PGothic" charset="0"/>
            </a:endParaRPr>
          </a:p>
          <a:p>
            <a:r>
              <a:rPr lang="en-US" dirty="0">
                <a:ea typeface="MS PGothic" charset="0"/>
                <a:cs typeface="MS PGothic" charset="0"/>
              </a:rPr>
              <a:t>Also, since there is extra capacity on each network, the marginal cost of adding additional customers is zero.  Thus, let</a:t>
            </a:r>
            <a:r>
              <a:rPr lang="en-US" altLang="ja-JP" dirty="0">
                <a:ea typeface="MS PGothic" charset="0"/>
                <a:cs typeface="MS PGothic" charset="0"/>
              </a:rPr>
              <a:t>'s assume that each firm (in this case) is just interested in maximizing revenue since costs are effectively zero.</a:t>
            </a:r>
          </a:p>
          <a:p>
            <a:endParaRPr lang="en-US" dirty="0">
              <a:ea typeface="MS PGothic" charset="0"/>
              <a:cs typeface="MS PGothic" charset="0"/>
            </a:endParaRPr>
          </a:p>
          <a:p>
            <a:r>
              <a:rPr lang="en-US" dirty="0">
                <a:ea typeface="MS PGothic" charset="0"/>
                <a:cs typeface="MS PGothic" charset="0"/>
              </a:rPr>
              <a:t>Result of perfect competition?  Competition drives the price down to P = MC.</a:t>
            </a:r>
          </a:p>
          <a:p>
            <a:endParaRPr lang="en-US" dirty="0">
              <a:ea typeface="MS PGothic" charset="0"/>
              <a:cs typeface="MS PGothic" charset="0"/>
            </a:endParaRPr>
          </a:p>
          <a:p>
            <a:r>
              <a:rPr lang="en-US" dirty="0">
                <a:ea typeface="MS PGothic" charset="0"/>
                <a:cs typeface="MS PGothic" charset="0"/>
              </a:rPr>
              <a:t>Result of monopoly?  Firm maximizes profits based on the industry demand curve as shown in the table. To find the monopoly price and quantity see</a:t>
            </a:r>
            <a:r>
              <a:rPr lang="en-US" baseline="0" dirty="0">
                <a:ea typeface="MS PGothic" charset="0"/>
                <a:cs typeface="MS PGothic" charset="0"/>
              </a:rPr>
              <a:t> the followings:</a:t>
            </a:r>
          </a:p>
          <a:p>
            <a:r>
              <a:rPr lang="en-US" baseline="0" dirty="0">
                <a:ea typeface="MS PGothic" charset="0"/>
                <a:cs typeface="MS PGothic" charset="0"/>
              </a:rPr>
              <a:t>	Remember from the previous classes that monopoly operates only when the marginal revenue is not negative. From the demand schedule you can see that marginal revenue is negative after the price of $90 and quantity of 600 and when the revenue is $54,400. So, the monopolistic firm should produce less than or equal to 600 quantity. </a:t>
            </a:r>
          </a:p>
          <a:p>
            <a:r>
              <a:rPr lang="en-US" baseline="0" dirty="0">
                <a:ea typeface="MS PGothic" charset="0"/>
                <a:cs typeface="MS PGothic" charset="0"/>
              </a:rPr>
              <a:t>	Then, remember the profit maximizing condition for the monopoly which is MR=MC. Since MC=0 (Note that cellular companies have already built the towers and adding additional costumers wont create a cost to companies so MC should be 0), the profit maximizing condition should occur when MR=0.</a:t>
            </a:r>
          </a:p>
          <a:p>
            <a:r>
              <a:rPr lang="en-US" baseline="0" dirty="0">
                <a:ea typeface="MS PGothic" charset="0"/>
                <a:cs typeface="MS PGothic" charset="0"/>
              </a:rPr>
              <a:t>	To find where MR=0, you need to calculate MR's for each row. After doing that, you will see that when the monopoly increase the quantity from 500 to 600 the revenue increases by $1,500. So, the MR per customer is $15, which is the smallest MR in the given demand schedule. Also, it is the closes MR value to MC=0 value. So, the monopolistic firm will maximize the profit by setting the price $90 and producing 600. </a:t>
            </a:r>
            <a:endParaRPr lang="en-US" dirty="0">
              <a:ea typeface="MS PGothic" charset="0"/>
              <a:cs typeface="MS PGothic" charset="0"/>
            </a:endParaRPr>
          </a:p>
        </p:txBody>
      </p:sp>
    </p:spTree>
    <p:extLst>
      <p:ext uri="{BB962C8B-B14F-4D97-AF65-F5344CB8AC3E}">
        <p14:creationId xmlns:p14="http://schemas.microsoft.com/office/powerpoint/2010/main" val="32623793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Duopoly sits between the two extremes of perfect competition and monopoly. Competition still exists, but it is not as extensive as you would see in competitive markets, which drive the price down to cost. Nor does the result always mirror that of monopoly, where competitive pressures are completely absent. In an oligopoly, a small number of firms feel competitive pressures and also enjoy some of the advantages of monopoly.</a:t>
            </a:r>
          </a:p>
          <a:p>
            <a:endParaRPr lang="en-US" dirty="0">
              <a:ea typeface="MS PGothic" charset="0"/>
              <a:cs typeface="MS PGothic" charset="0"/>
            </a:endParaRPr>
          </a:p>
          <a:p>
            <a:r>
              <a:rPr lang="en-US" dirty="0">
                <a:ea typeface="MS PGothic" charset="0"/>
                <a:cs typeface="MS PGothic" charset="0"/>
              </a:rPr>
              <a:t>This slide shows the collusive result.  The firms ask:  </a:t>
            </a:r>
            <a:r>
              <a:rPr lang="en-US" altLang="ja-JP" dirty="0">
                <a:ea typeface="MS PGothic" charset="0"/>
                <a:cs typeface="MS PGothic" charset="0"/>
              </a:rPr>
              <a:t>"What would a monopoly do"?  Then, they make that result happen.  But on the next slide, we'll see that this agreement can easily fall apart.</a:t>
            </a:r>
            <a:endParaRPr lang="en-US" dirty="0">
              <a:ea typeface="MS PGothic" charset="0"/>
              <a:cs typeface="MS PGothic" charset="0"/>
            </a:endParaRPr>
          </a:p>
        </p:txBody>
      </p:sp>
    </p:spTree>
    <p:extLst>
      <p:ext uri="{BB962C8B-B14F-4D97-AF65-F5344CB8AC3E}">
        <p14:creationId xmlns:p14="http://schemas.microsoft.com/office/powerpoint/2010/main" val="197584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Horizon would certainly not sit on the sidelines and do nothing while AT-Phone increases market share and profits. Horizon would decide that it should also cover 400 customers. For both firms to provide cellphone coverage to 400 customers, the market price would fall to $60. At this price level each firm earns $24,000 in profit, which is $3,000 less than when they served only 600 customers.</a:t>
            </a:r>
          </a:p>
          <a:p>
            <a:endParaRPr lang="en-US" dirty="0">
              <a:ea typeface="MS PGothic" charset="0"/>
              <a:cs typeface="MS PGothic" charset="0"/>
            </a:endParaRPr>
          </a:p>
          <a:p>
            <a:endParaRPr lang="en-US" dirty="0">
              <a:ea typeface="MS PGothic" charset="0"/>
              <a:cs typeface="MS PGothic" charset="0"/>
            </a:endParaRPr>
          </a:p>
        </p:txBody>
      </p:sp>
    </p:spTree>
    <p:extLst>
      <p:ext uri="{BB962C8B-B14F-4D97-AF65-F5344CB8AC3E}">
        <p14:creationId xmlns:p14="http://schemas.microsoft.com/office/powerpoint/2010/main" val="30064860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In</a:t>
            </a:r>
            <a:r>
              <a:rPr lang="en-US" baseline="0" dirty="0">
                <a:ea typeface="MS PGothic" charset="0"/>
                <a:cs typeface="MS PGothic" charset="0"/>
              </a:rPr>
              <a:t> general, the </a:t>
            </a:r>
            <a:r>
              <a:rPr lang="en-US" baseline="0" dirty="0" err="1">
                <a:ea typeface="MS PGothic" charset="0"/>
                <a:cs typeface="MS PGothic" charset="0"/>
              </a:rPr>
              <a:t>duopolist</a:t>
            </a:r>
            <a:r>
              <a:rPr lang="en-US" baseline="0" dirty="0">
                <a:ea typeface="MS PGothic" charset="0"/>
                <a:cs typeface="MS PGothic" charset="0"/>
              </a:rPr>
              <a:t> will try to gain more market share and then wait to see its competitor's response. One the market participants understand that a competitor is likely to match their movements, they will stop trying to increase production and end up at the second-best option. (This second-best option, often referred to as the Nash Equilibrium, will be discussed in the next section)</a:t>
            </a:r>
            <a:endParaRPr lang="en-US" dirty="0">
              <a:ea typeface="MS PGothic" charset="0"/>
              <a:cs typeface="MS PGothic" charset="0"/>
            </a:endParaRPr>
          </a:p>
          <a:p>
            <a:endParaRPr lang="en-US" dirty="0">
              <a:ea typeface="MS PGothic" charset="0"/>
              <a:cs typeface="MS PGothic" charset="0"/>
            </a:endParaRPr>
          </a:p>
          <a:p>
            <a:r>
              <a:rPr lang="en-US" dirty="0">
                <a:ea typeface="MS PGothic" charset="0"/>
                <a:cs typeface="MS PGothic" charset="0"/>
              </a:rPr>
              <a:t>For example:</a:t>
            </a:r>
          </a:p>
          <a:p>
            <a:r>
              <a:rPr lang="en-US" dirty="0">
                <a:ea typeface="MS PGothic" charset="0"/>
                <a:cs typeface="MS PGothic" charset="0"/>
              </a:rPr>
              <a:t>If AT-Phone is serving 400 customers and Horizon decides to service 500 customers, the price of cellphone service will fall to $45. Horizon will make $45 × 500 customers, or $22,500. This is $1,500 less than what the company would have earned if it simply matched its rival at 400 customers for $60 each. So, although </a:t>
            </a:r>
            <a:r>
              <a:rPr lang="en-US" dirty="0" err="1">
                <a:ea typeface="MS PGothic" charset="0"/>
                <a:cs typeface="MS PGothic" charset="0"/>
              </a:rPr>
              <a:t>duopolists</a:t>
            </a:r>
            <a:r>
              <a:rPr lang="en-US" dirty="0">
                <a:ea typeface="MS PGothic" charset="0"/>
                <a:cs typeface="MS PGothic" charset="0"/>
              </a:rPr>
              <a:t> are unlikely to participate in an all-out price war, the result of their competition is more efficient than a monopoly. In the end, each firm will supply 400 customers, for a total of 800 customers—or 200 more than the monopolist would supply.	</a:t>
            </a:r>
          </a:p>
        </p:txBody>
      </p:sp>
    </p:spTree>
    <p:extLst>
      <p:ext uri="{BB962C8B-B14F-4D97-AF65-F5344CB8AC3E}">
        <p14:creationId xmlns:p14="http://schemas.microsoft.com/office/powerpoint/2010/main" val="961167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Interdependence occurs in oligopoly due to the size of each individual firm.  When one firm owns a sizable share of the market, the decisions made by that one firm affect the market in a noticeable way, and therefore affect the decisions of competing firms.</a:t>
            </a:r>
          </a:p>
          <a:p>
            <a:endParaRPr lang="en-US" dirty="0">
              <a:ea typeface="MS PGothic" charset="0"/>
              <a:cs typeface="MS PGothic" charset="0"/>
            </a:endParaRPr>
          </a:p>
          <a:p>
            <a:r>
              <a:rPr lang="en-US" dirty="0">
                <a:ea typeface="MS PGothic" charset="0"/>
                <a:cs typeface="MS PGothic" charset="0"/>
              </a:rPr>
              <a:t>Independence occurs in perfect competition.  If each firm is just a </a:t>
            </a:r>
            <a:r>
              <a:rPr lang="en-US" altLang="ja-JP" dirty="0">
                <a:ea typeface="MS PGothic" charset="0"/>
                <a:cs typeface="MS PGothic" charset="0"/>
              </a:rPr>
              <a:t>"drop in the bucket" compared to the size of the industry, one competitor's actions will have no noticeable effect on the market, and thus firms will choose actions independently of other firms.</a:t>
            </a:r>
            <a:endParaRPr lang="en-US" dirty="0">
              <a:ea typeface="MS PGothic" charset="0"/>
              <a:cs typeface="MS PGothic" charset="0"/>
            </a:endParaRPr>
          </a:p>
        </p:txBody>
      </p:sp>
    </p:spTree>
    <p:extLst>
      <p:ext uri="{BB962C8B-B14F-4D97-AF65-F5344CB8AC3E}">
        <p14:creationId xmlns:p14="http://schemas.microsoft.com/office/powerpoint/2010/main" val="1361908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On a downward-sloping industry demand curve, you can see that duopoly (or oligopoly in general) will have prices and quantities that are between competition and monopoly.</a:t>
            </a:r>
          </a:p>
          <a:p>
            <a:endParaRPr lang="en-US" dirty="0">
              <a:ea typeface="MS PGothic" charset="0"/>
              <a:cs typeface="MS PGothic" charset="0"/>
            </a:endParaRPr>
          </a:p>
          <a:p>
            <a:r>
              <a:rPr lang="en-US" dirty="0">
                <a:ea typeface="MS PGothic" charset="0"/>
                <a:cs typeface="MS PGothic" charset="0"/>
              </a:rPr>
              <a:t>A collusive duopoly will try to charge the monopoly price and sell (jointly) the monopoly quantity.  However, collusive agreements and cartels are often short lived.</a:t>
            </a:r>
          </a:p>
        </p:txBody>
      </p:sp>
    </p:spTree>
    <p:extLst>
      <p:ext uri="{BB962C8B-B14F-4D97-AF65-F5344CB8AC3E}">
        <p14:creationId xmlns:p14="http://schemas.microsoft.com/office/powerpoint/2010/main" val="481484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Some clothing stores (Abercrombie &amp; Fitch, Urban Outfitters) aim for the teen or trendy demographic.  Others, such as Hot Topic, aim to serve a more narrow group of consumers.  Others, such as Ann Taylor, Bon-Ton, or J.C. Penney, aim for a more adult consumer type.</a:t>
            </a:r>
          </a:p>
          <a:p>
            <a:endParaRPr lang="en-US" dirty="0">
              <a:ea typeface="MS PGothic" charset="0"/>
              <a:cs typeface="MS PGothic" charset="0"/>
            </a:endParaRPr>
          </a:p>
          <a:p>
            <a:r>
              <a:rPr lang="en-US" dirty="0">
                <a:ea typeface="MS PGothic" charset="0"/>
                <a:cs typeface="MS PGothic" charset="0"/>
              </a:rPr>
              <a:t>Food courts have many different types of food vendors, all competing for various consumers with different tastes.</a:t>
            </a:r>
          </a:p>
          <a:p>
            <a:endParaRPr lang="en-US" dirty="0">
              <a:ea typeface="MS PGothic" charset="0"/>
              <a:cs typeface="MS PGothic" charset="0"/>
            </a:endParaRPr>
          </a:p>
          <a:p>
            <a:r>
              <a:rPr lang="en-US" dirty="0">
                <a:ea typeface="MS PGothic" charset="0"/>
                <a:cs typeface="MS PGothic" charset="0"/>
              </a:rPr>
              <a:t>Gas stations, dry cleaners, barber shops, and maybe even some higher-end services such as dentistry may compete on location rather than price.  Location can save time and give consumer convenience, which is sometimes valued more than price differences.  The gas station right off the interstate may seem like a more attractive place to stop even if it charges a slightly higher price than a gas station in the city.  It may be convenient to get your hair cut or dry cleaning done at a business closest to your home.</a:t>
            </a:r>
          </a:p>
          <a:p>
            <a:endParaRPr lang="en-US" dirty="0">
              <a:ea typeface="MS PGothic" charset="0"/>
              <a:cs typeface="MS PGothic" charset="0"/>
            </a:endParaRPr>
          </a:p>
          <a:p>
            <a:r>
              <a:rPr lang="en-US" b="1" i="1" dirty="0">
                <a:ea typeface="MS PGothic" charset="0"/>
                <a:cs typeface="MS PGothic" charset="0"/>
              </a:rPr>
              <a:t>Lecture notes:</a:t>
            </a:r>
          </a:p>
          <a:p>
            <a:endParaRPr lang="en-US" b="1" i="1" dirty="0">
              <a:ea typeface="MS PGothic" charset="0"/>
              <a:cs typeface="MS PGothic" charset="0"/>
            </a:endParaRPr>
          </a:p>
          <a:p>
            <a:r>
              <a:rPr lang="en-US" dirty="0">
                <a:ea typeface="MS PGothic" charset="0"/>
                <a:cs typeface="MS PGothic" charset="0"/>
              </a:rPr>
              <a:t>Style or type: </a:t>
            </a:r>
          </a:p>
          <a:p>
            <a:pPr marL="171450" indent="-171450">
              <a:buFont typeface="Arial" charset="0"/>
              <a:buChar char="•"/>
            </a:pPr>
            <a:r>
              <a:rPr lang="en-US" dirty="0">
                <a:ea typeface="MS PGothic" charset="0"/>
                <a:cs typeface="MS PGothic" charset="0"/>
              </a:rPr>
              <a:t>Abercrombie &amp; Fitch and Hollister target a young/trendy demographic. </a:t>
            </a:r>
          </a:p>
          <a:p>
            <a:pPr marL="171450" indent="-171450">
              <a:buFont typeface="Arial" charset="0"/>
              <a:buChar char="•"/>
            </a:pPr>
            <a:r>
              <a:rPr lang="en-US" dirty="0">
                <a:ea typeface="MS PGothic" charset="0"/>
                <a:cs typeface="MS PGothic" charset="0"/>
              </a:rPr>
              <a:t>Ann Taylor, Bon-Ton, and J.C. Penney aim for a more adult consumer type.</a:t>
            </a:r>
          </a:p>
          <a:p>
            <a:pPr marL="171450" indent="-171450">
              <a:buFont typeface="Arial" charset="0"/>
              <a:buChar char="•"/>
            </a:pPr>
            <a:r>
              <a:rPr lang="en-US" dirty="0">
                <a:ea typeface="MS PGothic" charset="0"/>
                <a:cs typeface="MS PGothic" charset="0"/>
              </a:rPr>
              <a:t>Dick’s Sports and Big Five Sport</a:t>
            </a:r>
          </a:p>
          <a:p>
            <a:pPr marL="171450" indent="-171450">
              <a:buFont typeface="Arial" charset="0"/>
              <a:buChar char="•"/>
            </a:pPr>
            <a:r>
              <a:rPr lang="en-US" dirty="0">
                <a:ea typeface="MS PGothic" charset="0"/>
                <a:cs typeface="MS PGothic" charset="0"/>
              </a:rPr>
              <a:t>Restaurants of all ethnic types to satisfy different consumer tastes</a:t>
            </a:r>
          </a:p>
          <a:p>
            <a:r>
              <a:rPr lang="en-US" dirty="0">
                <a:ea typeface="MS PGothic" charset="0"/>
                <a:cs typeface="MS PGothic" charset="0"/>
              </a:rPr>
              <a:t> </a:t>
            </a:r>
          </a:p>
          <a:p>
            <a:r>
              <a:rPr lang="en-US" dirty="0">
                <a:ea typeface="MS PGothic" charset="0"/>
                <a:cs typeface="MS PGothic" charset="0"/>
              </a:rPr>
              <a:t>Location:</a:t>
            </a:r>
          </a:p>
          <a:p>
            <a:pPr marL="171450" indent="-171450">
              <a:buFont typeface="Arial" charset="0"/>
              <a:buChar char="•"/>
            </a:pPr>
            <a:r>
              <a:rPr lang="en-US" dirty="0">
                <a:ea typeface="MS PGothic" charset="0"/>
                <a:cs typeface="MS PGothic" charset="0"/>
              </a:rPr>
              <a:t>Even if the product is very similar, convenient locations may give some firms pricing power.</a:t>
            </a:r>
          </a:p>
          <a:p>
            <a:r>
              <a:rPr lang="en-US" dirty="0">
                <a:ea typeface="MS PGothic" charset="0"/>
                <a:cs typeface="MS PGothic" charset="0"/>
              </a:rPr>
              <a:t> </a:t>
            </a:r>
          </a:p>
          <a:p>
            <a:r>
              <a:rPr lang="en-US" dirty="0">
                <a:ea typeface="MS PGothic" charset="0"/>
                <a:cs typeface="MS PGothic" charset="0"/>
              </a:rPr>
              <a:t>Quality:</a:t>
            </a:r>
          </a:p>
          <a:p>
            <a:pPr marL="171450" indent="-171450">
              <a:buFont typeface="Arial" charset="0"/>
              <a:buChar char="•"/>
            </a:pPr>
            <a:r>
              <a:rPr lang="en-US" dirty="0">
                <a:ea typeface="MS PGothic" charset="0"/>
                <a:cs typeface="MS PGothic" charset="0"/>
              </a:rPr>
              <a:t>Quality differentiation allows firms to capture consumers that have not only different tastes but also different incomes or willingness to pay.</a:t>
            </a:r>
          </a:p>
          <a:p>
            <a:pPr marL="171450" indent="-171450">
              <a:buFont typeface="Arial" charset="0"/>
              <a:buChar char="•"/>
            </a:pPr>
            <a:endParaRPr lang="en-US" dirty="0">
              <a:ea typeface="MS PGothic" charset="0"/>
              <a:cs typeface="MS PGothic" charset="0"/>
            </a:endParaRPr>
          </a:p>
          <a:p>
            <a:pPr marL="0" indent="0">
              <a:buFont typeface="Arial" charset="0"/>
              <a:buNone/>
            </a:pPr>
            <a:r>
              <a:rPr lang="en-US" dirty="0">
                <a:ea typeface="MS PGothic" charset="0"/>
                <a:cs typeface="MS PGothic" charset="0"/>
              </a:rPr>
              <a:t>[Crosswalk: © </a:t>
            </a:r>
            <a:r>
              <a:rPr lang="en-US" dirty="0" err="1">
                <a:ea typeface="MS PGothic" charset="0"/>
                <a:cs typeface="MS PGothic" charset="0"/>
              </a:rPr>
              <a:t>TravelCollection</a:t>
            </a:r>
            <a:r>
              <a:rPr lang="en-US" dirty="0">
                <a:ea typeface="MS PGothic" charset="0"/>
                <a:cs typeface="MS PGothic" charset="0"/>
              </a:rPr>
              <a:t>/</a:t>
            </a:r>
            <a:r>
              <a:rPr lang="en-US" dirty="0" err="1">
                <a:ea typeface="MS PGothic" charset="0"/>
                <a:cs typeface="MS PGothic" charset="0"/>
              </a:rPr>
              <a:t>Alamy</a:t>
            </a:r>
            <a:r>
              <a:rPr lang="en-US" dirty="0">
                <a:ea typeface="MS PGothic" charset="0"/>
                <a:cs typeface="MS PGothic" charset="0"/>
              </a:rPr>
              <a:t> Stock Photo;; Urban Outfitters: © Jen Grantham/</a:t>
            </a:r>
            <a:r>
              <a:rPr lang="en-US" dirty="0" err="1">
                <a:ea typeface="MS PGothic" charset="0"/>
                <a:cs typeface="MS PGothic" charset="0"/>
              </a:rPr>
              <a:t>iStockphoto.com</a:t>
            </a:r>
            <a:r>
              <a:rPr lang="en-US" dirty="0">
                <a:ea typeface="MS PGothic" charset="0"/>
                <a:cs typeface="MS PGothic" charset="0"/>
              </a:rPr>
              <a:t>; Chipotle: </a:t>
            </a:r>
            <a:r>
              <a:rPr lang="en-US" dirty="0" err="1">
                <a:ea typeface="MS PGothic" charset="0"/>
                <a:cs typeface="MS PGothic" charset="0"/>
              </a:rPr>
              <a:t>Marcnorman</a:t>
            </a:r>
            <a:r>
              <a:rPr lang="en-US" dirty="0">
                <a:ea typeface="MS PGothic" charset="0"/>
                <a:cs typeface="MS PGothic" charset="0"/>
              </a:rPr>
              <a:t> | </a:t>
            </a:r>
            <a:r>
              <a:rPr lang="en-US" dirty="0" err="1">
                <a:ea typeface="MS PGothic" charset="0"/>
                <a:cs typeface="MS PGothic" charset="0"/>
              </a:rPr>
              <a:t>Dreamstime.com</a:t>
            </a:r>
            <a:r>
              <a:rPr lang="en-US" dirty="0">
                <a:ea typeface="MS PGothic" charset="0"/>
                <a:cs typeface="MS PGothic" charset="0"/>
              </a:rPr>
              <a:t>; Taco Bell: © </a:t>
            </a:r>
            <a:r>
              <a:rPr lang="en-US" dirty="0" err="1">
                <a:ea typeface="MS PGothic" charset="0"/>
                <a:cs typeface="MS PGothic" charset="0"/>
              </a:rPr>
              <a:t>swalls</a:t>
            </a:r>
            <a:r>
              <a:rPr lang="en-US" dirty="0">
                <a:ea typeface="MS PGothic" charset="0"/>
                <a:cs typeface="MS PGothic" charset="0"/>
              </a:rPr>
              <a:t>/</a:t>
            </a:r>
            <a:r>
              <a:rPr lang="en-US" dirty="0" err="1">
                <a:ea typeface="MS PGothic" charset="0"/>
                <a:cs typeface="MS PGothic" charset="0"/>
              </a:rPr>
              <a:t>i-Stock.com</a:t>
            </a:r>
            <a:r>
              <a:rPr lang="en-US" dirty="0">
                <a:ea typeface="MS PGothic" charset="0"/>
                <a:cs typeface="MS PGothic" charset="0"/>
              </a:rPr>
              <a:t>]</a:t>
            </a:r>
          </a:p>
          <a:p>
            <a:endParaRPr lang="en-US" dirty="0">
              <a:ea typeface="MS PGothic" charset="0"/>
              <a:cs typeface="MS PGothic"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5C9D55-0E51-5240-AD0A-FF3D3D377165}" type="slidenum">
              <a:rPr lang="en-US"/>
              <a:pPr/>
              <a:t>61</a:t>
            </a:fld>
            <a:endParaRPr lang="en-US" dirty="0"/>
          </a:p>
        </p:txBody>
      </p:sp>
      <p:sp>
        <p:nvSpPr>
          <p:cNvPr id="1792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92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691618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MS PGothic" charset="0"/>
              <a:cs typeface="MS PGothic" charset="0"/>
            </a:endParaRPr>
          </a:p>
        </p:txBody>
      </p:sp>
    </p:spTree>
    <p:extLst>
      <p:ext uri="{BB962C8B-B14F-4D97-AF65-F5344CB8AC3E}">
        <p14:creationId xmlns:p14="http://schemas.microsoft.com/office/powerpoint/2010/main" val="3967689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It</a:t>
            </a:r>
            <a:r>
              <a:rPr lang="en-US" altLang="ja-JP" dirty="0">
                <a:ea typeface="MS PGothic" charset="0"/>
                <a:cs typeface="MS PGothic" charset="0"/>
              </a:rPr>
              <a:t>'s a picture of an oil well in Kuwait burning.</a:t>
            </a:r>
            <a:endParaRPr lang="en-US" dirty="0">
              <a:ea typeface="MS PGothic" charset="0"/>
              <a:cs typeface="MS PGothic" charset="0"/>
            </a:endParaRPr>
          </a:p>
        </p:txBody>
      </p:sp>
    </p:spTree>
    <p:extLst>
      <p:ext uri="{BB962C8B-B14F-4D97-AF65-F5344CB8AC3E}">
        <p14:creationId xmlns:p14="http://schemas.microsoft.com/office/powerpoint/2010/main" val="1737908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You can think that with market power, you DO have the ability to affect the price when you increase your output.</a:t>
            </a:r>
          </a:p>
          <a:p>
            <a:endParaRPr lang="en-US" dirty="0">
              <a:ea typeface="MS PGothic" charset="0"/>
              <a:cs typeface="MS PGothic" charset="0"/>
            </a:endParaRPr>
          </a:p>
          <a:p>
            <a:r>
              <a:rPr lang="en-US" dirty="0">
                <a:ea typeface="MS PGothic" charset="0"/>
                <a:cs typeface="MS PGothic" charset="0"/>
              </a:rPr>
              <a:t>By itself, the output effect is a gain.  You sell more units.  However, by selling more units, the price for all units is lowered.  The price effect by itself is a loss (selling units at lower prices).</a:t>
            </a:r>
          </a:p>
          <a:p>
            <a:endParaRPr lang="en-US" dirty="0">
              <a:ea typeface="MS PGothic" charset="0"/>
              <a:cs typeface="MS PGothic" charset="0"/>
            </a:endParaRPr>
          </a:p>
          <a:p>
            <a:r>
              <a:rPr lang="en-US" dirty="0">
                <a:ea typeface="MS PGothic" charset="0"/>
                <a:cs typeface="MS PGothic" charset="0"/>
              </a:rPr>
              <a:t>If the gain is bigger than the loss, the firm will increase profits by selling more units.</a:t>
            </a:r>
          </a:p>
        </p:txBody>
      </p:sp>
    </p:spTree>
    <p:extLst>
      <p:ext uri="{BB962C8B-B14F-4D97-AF65-F5344CB8AC3E}">
        <p14:creationId xmlns:p14="http://schemas.microsoft.com/office/powerpoint/2010/main" val="1472373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We</a:t>
            </a:r>
            <a:r>
              <a:rPr lang="en-US" altLang="ja-JP" dirty="0">
                <a:ea typeface="MS PGothic" charset="0"/>
                <a:cs typeface="MS PGothic" charset="0"/>
              </a:rPr>
              <a:t>'ll see with game theory that in a cartel, each firm has the option to hold back output or increase output.  Increasing output will be the dominant strategy for an individual firm to pursue, but it goes against the cartel's best interest.</a:t>
            </a:r>
          </a:p>
          <a:p>
            <a:endParaRPr lang="en-US" dirty="0">
              <a:ea typeface="MS PGothic" charset="0"/>
              <a:cs typeface="MS PGothic" charset="0"/>
            </a:endParaRPr>
          </a:p>
          <a:p>
            <a:r>
              <a:rPr lang="en-US" dirty="0">
                <a:ea typeface="MS PGothic" charset="0"/>
                <a:cs typeface="MS PGothic" charset="0"/>
              </a:rPr>
              <a:t>When this happens, the cartel falls apart.</a:t>
            </a:r>
          </a:p>
        </p:txBody>
      </p:sp>
    </p:spTree>
    <p:extLst>
      <p:ext uri="{BB962C8B-B14F-4D97-AF65-F5344CB8AC3E}">
        <p14:creationId xmlns:p14="http://schemas.microsoft.com/office/powerpoint/2010/main" val="28038386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This slide is a concise but informative review of the characteristics of all four market structures.</a:t>
            </a:r>
          </a:p>
        </p:txBody>
      </p:sp>
    </p:spTree>
    <p:extLst>
      <p:ext uri="{BB962C8B-B14F-4D97-AF65-F5344CB8AC3E}">
        <p14:creationId xmlns:p14="http://schemas.microsoft.com/office/powerpoint/2010/main" val="20014349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extLst>
      <p:ext uri="{BB962C8B-B14F-4D97-AF65-F5344CB8AC3E}">
        <p14:creationId xmlns:p14="http://schemas.microsoft.com/office/powerpoint/2010/main" val="5348388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Tree>
    <p:extLst>
      <p:ext uri="{BB962C8B-B14F-4D97-AF65-F5344CB8AC3E}">
        <p14:creationId xmlns:p14="http://schemas.microsoft.com/office/powerpoint/2010/main" val="3347730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C</a:t>
            </a:r>
          </a:p>
          <a:p>
            <a:endParaRPr lang="en-US" dirty="0">
              <a:ea typeface="MS PGothic" charset="0"/>
              <a:cs typeface="MS PGothic" charset="0"/>
            </a:endParaRPr>
          </a:p>
          <a:p>
            <a:r>
              <a:rPr lang="en-US" dirty="0">
                <a:ea typeface="MS PGothic" charset="0"/>
                <a:cs typeface="MS PGothic" charset="0"/>
              </a:rPr>
              <a:t>When the industry is very concentrated with the size and power of the market owned by a few firms, we have an oligopoly.</a:t>
            </a:r>
          </a:p>
          <a:p>
            <a:endParaRPr lang="en-US" dirty="0">
              <a:ea typeface="MS PGothic" charset="0"/>
              <a:cs typeface="MS PGothic" charset="0"/>
            </a:endParaRPr>
          </a:p>
        </p:txBody>
      </p:sp>
    </p:spTree>
    <p:extLst>
      <p:ext uri="{BB962C8B-B14F-4D97-AF65-F5344CB8AC3E}">
        <p14:creationId xmlns:p14="http://schemas.microsoft.com/office/powerpoint/2010/main" val="36402040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cs typeface="MS PGothic" charset="0"/>
              </a:rPr>
              <a:t>Correct answer: A</a:t>
            </a:r>
          </a:p>
          <a:p>
            <a:endParaRPr lang="en-US" dirty="0">
              <a:ea typeface="MS PGothic" charset="0"/>
              <a:cs typeface="MS PGothic" charset="0"/>
            </a:endParaRPr>
          </a:p>
          <a:p>
            <a:r>
              <a:rPr lang="en-US" dirty="0">
                <a:ea typeface="MS PGothic" charset="0"/>
                <a:cs typeface="MS PGothic" charset="0"/>
              </a:rPr>
              <a:t>Looking at a payoff matrix, each firm has a dominant strategy to either overproduce quantity or undercut the price of competitors.</a:t>
            </a:r>
          </a:p>
          <a:p>
            <a:endParaRPr lang="en-US" dirty="0">
              <a:ea typeface="MS PGothic" charset="0"/>
              <a:cs typeface="MS PGothic" charset="0"/>
            </a:endParaRPr>
          </a:p>
        </p:txBody>
      </p:sp>
    </p:spTree>
    <p:extLst>
      <p:ext uri="{BB962C8B-B14F-4D97-AF65-F5344CB8AC3E}">
        <p14:creationId xmlns:p14="http://schemas.microsoft.com/office/powerpoint/2010/main" val="343377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The high- and low-quality restaurants may not directly compete with each other.  The low-quality restaurants may compete with each other, and the high- quality restaurants compete with each other.  This may be true even if a low- and high-quality restaurant each serve the same type of food, such as Taco Bell and Baja Fresh.</a:t>
            </a:r>
          </a:p>
          <a:p>
            <a:endParaRPr lang="en-US" dirty="0">
              <a:ea typeface="MS PGothic" charset="0"/>
              <a:cs typeface="MS PGothic" charset="0"/>
            </a:endParaRPr>
          </a:p>
          <a:p>
            <a:r>
              <a:rPr lang="en-US" dirty="0">
                <a:ea typeface="MS PGothic" charset="0"/>
                <a:cs typeface="MS PGothic" charset="0"/>
              </a:rPr>
              <a:t>The trade-off listed doesn</a:t>
            </a:r>
            <a:r>
              <a:rPr lang="en-US" altLang="ja-JP" dirty="0">
                <a:ea typeface="MS PGothic" charset="0"/>
                <a:cs typeface="MS PGothic" charset="0"/>
              </a:rPr>
              <a:t>'t always happen exactly as stated—it's just an example.  Different people have different preferences, so both types of firms (high and low quality) are able to serve customers.</a:t>
            </a:r>
            <a:endParaRPr lang="en-US" dirty="0">
              <a:ea typeface="MS PGothic" charset="0"/>
              <a:cs typeface="MS PGothic"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31DE9F-8A29-4744-97CD-5CF73C7CBC1E}" type="slidenum">
              <a:rPr lang="en-US" smtClean="0"/>
              <a:pPr/>
              <a:t>71</a:t>
            </a:fld>
            <a:endParaRPr lang="en-US" dirty="0"/>
          </a:p>
        </p:txBody>
      </p:sp>
    </p:spTree>
    <p:extLst>
      <p:ext uri="{BB962C8B-B14F-4D97-AF65-F5344CB8AC3E}">
        <p14:creationId xmlns:p14="http://schemas.microsoft.com/office/powerpoint/2010/main" val="42599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Economics in the media</a:t>
            </a:r>
          </a:p>
          <a:p>
            <a:endParaRPr lang="en-US" dirty="0">
              <a:ea typeface="MS PGothic" charset="0"/>
              <a:cs typeface="MS PGothic" charset="0"/>
            </a:endParaRPr>
          </a:p>
          <a:p>
            <a:r>
              <a:rPr lang="en-US" dirty="0">
                <a:ea typeface="MS PGothic" charset="0"/>
                <a:cs typeface="MS PGothic" charset="0"/>
              </a:rPr>
              <a:t>Lecture tip:</a:t>
            </a:r>
          </a:p>
          <a:p>
            <a:r>
              <a:rPr lang="en-US" dirty="0">
                <a:ea typeface="MS PGothic" charset="0"/>
                <a:cs typeface="MS PGothic" charset="0"/>
              </a:rPr>
              <a:t>The clip mentioned on the slide can be found in the Interactive Instructor</a:t>
            </a:r>
            <a:r>
              <a:rPr lang="en-US" altLang="ja-JP" dirty="0">
                <a:ea typeface="MS PGothic" charset="0"/>
                <a:cs typeface="MS PGothic" charset="0"/>
              </a:rPr>
              <a:t>'s Guide. Access the direct link by clicking the icon in the PowerPoint above.</a:t>
            </a:r>
          </a:p>
          <a:p>
            <a:endParaRPr lang="en-US" dirty="0">
              <a:ea typeface="MS PGothic" charset="0"/>
              <a:cs typeface="MS PGothic" charset="0"/>
            </a:endParaRPr>
          </a:p>
        </p:txBody>
      </p:sp>
      <p:sp>
        <p:nvSpPr>
          <p:cNvPr id="2355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CD5894F6-51DB-A349-8E49-39442F7FF8E1}" type="slidenum">
              <a:rPr lang="en-US" sz="1800">
                <a:solidFill>
                  <a:prstClr val="black"/>
                </a:solidFill>
                <a:latin typeface="Cambria" panose="02040503050406030204" pitchFamily="18" charset="0"/>
                <a:cs typeface="Arial" charset="0"/>
              </a:rPr>
              <a:pPr eaLnBrk="1" hangingPunct="1"/>
              <a:t>9</a:t>
            </a:fld>
            <a:endParaRPr lang="en-US" sz="1800" dirty="0">
              <a:solidFill>
                <a:prstClr val="black"/>
              </a:solidFill>
              <a:latin typeface="Cambria" panose="02040503050406030204" pitchFamily="18" charset="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Thus, once again, we can begin to see that monopolistic competition has some characteristics of:</a:t>
            </a:r>
          </a:p>
          <a:p>
            <a:endParaRPr lang="en-US" dirty="0">
              <a:ea typeface="MS PGothic" charset="0"/>
              <a:cs typeface="MS PGothic" charset="0"/>
            </a:endParaRPr>
          </a:p>
          <a:p>
            <a:r>
              <a:rPr lang="en-US" dirty="0">
                <a:ea typeface="MS PGothic" charset="0"/>
                <a:cs typeface="MS PGothic" charset="0"/>
              </a:rPr>
              <a:t>Perfect competition (free entry and exit, causing zero long run profits).  </a:t>
            </a:r>
          </a:p>
          <a:p>
            <a:endParaRPr lang="en-US" dirty="0">
              <a:ea typeface="MS PGothic" charset="0"/>
              <a:cs typeface="MS PGothic" charset="0"/>
            </a:endParaRPr>
          </a:p>
          <a:p>
            <a:r>
              <a:rPr lang="en-US" dirty="0">
                <a:ea typeface="MS PGothic" charset="0"/>
                <a:cs typeface="MS PGothic" charset="0"/>
              </a:rPr>
              <a:t>It also has some characteristics of monopoly (market power, P &gt; MC).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914"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4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796201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4751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8408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F122C5E1-BB05-CB48-8253-08BDE40CB673}" type="slidenum">
              <a:rPr lang="en-US" smtClean="0"/>
              <a:pPr/>
              <a:t>‹#›</a:t>
            </a:fld>
            <a:endParaRPr lang="en-US" dirty="0"/>
          </a:p>
        </p:txBody>
      </p:sp>
    </p:spTree>
    <p:extLst>
      <p:ext uri="{BB962C8B-B14F-4D97-AF65-F5344CB8AC3E}">
        <p14:creationId xmlns:p14="http://schemas.microsoft.com/office/powerpoint/2010/main" val="3002274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66"/>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9736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8398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1"/>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773701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834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94"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94"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689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538832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88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91"/>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47508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19817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6158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79"/>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79"/>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9027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8141554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592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3881567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464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85"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85"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95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34830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978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7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543509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48367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435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6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5044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418791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7921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7235584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5513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992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313550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906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615735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23223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2236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973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13.xml"/><Relationship Id="rId4"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1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1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16.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5560101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5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0206982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748931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027160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0.xml"/><Relationship Id="rId16" Type="http://schemas.openxmlformats.org/officeDocument/2006/relationships/image" Target="../media/image19.emf"/><Relationship Id="rId1" Type="http://schemas.openxmlformats.org/officeDocument/2006/relationships/slideLayout" Target="../slideLayouts/slideLayout26.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a3gXThQeK0&amp;t=99s" TargetMode="External"/><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notesSlide" Target="../notesSlides/notesSlide21.xml"/><Relationship Id="rId1" Type="http://schemas.openxmlformats.org/officeDocument/2006/relationships/slideLayout" Target="../slideLayouts/slideLayout56.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 Id="rId14" Type="http://schemas.openxmlformats.org/officeDocument/2006/relationships/image" Target="../media/image58.emf"/></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wJfYAJJYMqg" TargetMode="External"/><Relationship Id="rId2" Type="http://schemas.openxmlformats.org/officeDocument/2006/relationships/notesSlide" Target="../notesSlides/notesSlide22.xml"/><Relationship Id="rId1" Type="http://schemas.openxmlformats.org/officeDocument/2006/relationships/slideLayout" Target="../slideLayouts/slideLayout54.xml"/><Relationship Id="rId4"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6.xml"/><Relationship Id="rId1" Type="http://schemas.openxmlformats.org/officeDocument/2006/relationships/slideLayout" Target="../slideLayouts/slideLayout56.xml"/><Relationship Id="rId5" Type="http://schemas.openxmlformats.org/officeDocument/2006/relationships/image" Target="../media/image65.emf"/><Relationship Id="rId4" Type="http://schemas.openxmlformats.org/officeDocument/2006/relationships/image" Target="../media/image64.emf"/></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3.xml.rels><?xml version="1.0" encoding="UTF-8" standalone="yes"?>
<Relationships xmlns="http://schemas.openxmlformats.org/package/2006/relationships"><Relationship Id="rId3" Type="http://schemas.openxmlformats.org/officeDocument/2006/relationships/hyperlink" Target="https://iig.wwnorton.com/prinecomi2/full/page/431_product_differentiation_in_mad_men"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1.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UPH5OhXC1A"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en-US" sz="6600" b="1" cap="none" dirty="0">
                <a:ea typeface="MS PGothic" charset="0"/>
                <a:cs typeface="Arial" panose="020B0604020202020204" pitchFamily="34" charset="0"/>
              </a:rPr>
              <a:t>Economics I</a:t>
            </a:r>
            <a:endParaRPr lang="en-US"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en-US" altLang="en-US" sz="6000" dirty="0">
                <a:cs typeface="Arial" panose="020B0604020202020204" pitchFamily="34" charset="0"/>
              </a:rPr>
              <a:t>Week #10</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59"/>
            <a:ext cx="10972800" cy="1527175"/>
          </a:xfrm>
        </p:spPr>
        <p:txBody>
          <a:bodyPr/>
          <a:lstStyle/>
          <a:p>
            <a:r>
              <a:rPr lang="en-US" b="1" dirty="0">
                <a:ea typeface="MS PGothic" charset="0"/>
              </a:rPr>
              <a:t>Monopolistic Competition </a:t>
            </a:r>
            <a:br>
              <a:rPr lang="en-US" b="1" dirty="0">
                <a:ea typeface="MS PGothic" charset="0"/>
              </a:rPr>
            </a:br>
            <a:r>
              <a:rPr lang="en-US" b="1" dirty="0">
                <a:ea typeface="MS PGothic" charset="0"/>
              </a:rPr>
              <a:t>in the Short-Run and Long-Run</a:t>
            </a:r>
          </a:p>
        </p:txBody>
      </p:sp>
      <p:sp>
        <p:nvSpPr>
          <p:cNvPr id="12291" name="Content Placeholder 2"/>
          <p:cNvSpPr>
            <a:spLocks noGrp="1"/>
          </p:cNvSpPr>
          <p:nvPr>
            <p:ph idx="1"/>
          </p:nvPr>
        </p:nvSpPr>
        <p:spPr>
          <a:xfrm>
            <a:off x="609600" y="1712913"/>
            <a:ext cx="11179126" cy="4895850"/>
          </a:xfrm>
        </p:spPr>
        <p:txBody>
          <a:bodyPr/>
          <a:lstStyle/>
          <a:p>
            <a:pPr eaLnBrk="1" hangingPunct="1"/>
            <a:r>
              <a:rPr lang="en-US" sz="3200" dirty="0">
                <a:ea typeface="MS PGothic" charset="0"/>
              </a:rPr>
              <a:t>Monopolistically Competitive Firm</a:t>
            </a:r>
          </a:p>
          <a:p>
            <a:pPr lvl="1" eaLnBrk="1" hangingPunct="1"/>
            <a:r>
              <a:rPr lang="en-US" sz="2800" dirty="0">
                <a:ea typeface="MS PGothic" charset="0"/>
              </a:rPr>
              <a:t>Sells a differentiated product.</a:t>
            </a:r>
          </a:p>
          <a:p>
            <a:pPr lvl="1" eaLnBrk="1" hangingPunct="1"/>
            <a:r>
              <a:rPr lang="en-US" sz="2800" dirty="0">
                <a:ea typeface="MS PGothic" charset="0"/>
              </a:rPr>
              <a:t>Has market power.</a:t>
            </a:r>
          </a:p>
          <a:p>
            <a:pPr lvl="1" eaLnBrk="1" hangingPunct="1"/>
            <a:r>
              <a:rPr lang="en-US" sz="2800" dirty="0">
                <a:ea typeface="MS PGothic" charset="0"/>
              </a:rPr>
              <a:t>Uses profit-maximizing rule of MR = MC.</a:t>
            </a:r>
          </a:p>
          <a:p>
            <a:pPr lvl="1" eaLnBrk="1" hangingPunct="1"/>
            <a:r>
              <a:rPr lang="en-US" sz="2800" dirty="0">
                <a:ea typeface="MS PGothic" charset="0"/>
              </a:rPr>
              <a:t>Charges a price on the demand curve corresponding to this point, and P &gt; MC.</a:t>
            </a:r>
          </a:p>
          <a:p>
            <a:pPr lvl="1" eaLnBrk="1" hangingPunct="1"/>
            <a:r>
              <a:rPr lang="en-US" sz="2800" dirty="0">
                <a:ea typeface="MS PGothic" charset="0"/>
              </a:rPr>
              <a:t>Long-run profits will depend on firm entry and exit.  Generally, there is free/easy entry and exit which causes zero long-run profits.</a:t>
            </a:r>
            <a:endParaRPr lang="en-US" sz="2400" dirty="0">
              <a:ea typeface="MS PGothic" charset="0"/>
            </a:endParaRPr>
          </a:p>
        </p:txBody>
      </p:sp>
    </p:spTree>
    <p:extLst>
      <p:ext uri="{BB962C8B-B14F-4D97-AF65-F5344CB8AC3E}">
        <p14:creationId xmlns:p14="http://schemas.microsoft.com/office/powerpoint/2010/main" val="1531634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animEffect transition="in" filter="checkerboard(across)">
                                      <p:cBhvr>
                                        <p:cTn id="13" dur="500"/>
                                        <p:tgtEl>
                                          <p:spTgt spid="1229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6" dur="500"/>
                                        <p:tgtEl>
                                          <p:spTgt spid="1229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9"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3551" y="3597275"/>
            <a:ext cx="1640416" cy="33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6"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924" y="2062163"/>
            <a:ext cx="11118849" cy="3611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title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6873" y="5673784"/>
            <a:ext cx="2317751"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itle2.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13135" y="5627688"/>
            <a:ext cx="2603500"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green.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6039" y="3359150"/>
            <a:ext cx="2038351" cy="33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6000" y="2259013"/>
            <a:ext cx="4582584"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6000" y="2292350"/>
            <a:ext cx="4582584"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Lpat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4239" y="3284538"/>
            <a:ext cx="2470151"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L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57024" y="3430647"/>
            <a:ext cx="156633"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Rd.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94500" y="2351088"/>
            <a:ext cx="4506384"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Rmc.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359651" y="1985963"/>
            <a:ext cx="3723216" cy="288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Rmr.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794539" y="2384425"/>
            <a:ext cx="4349751"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Rpatc.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345767" y="3519488"/>
            <a:ext cx="2108200" cy="48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Rq.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394740" y="3598863"/>
            <a:ext cx="156633" cy="1992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Lmc.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816103" y="2027238"/>
            <a:ext cx="3670300" cy="287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Latc.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71703" y="2138363"/>
            <a:ext cx="36703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Ratc.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681424" y="2149534"/>
            <a:ext cx="3879849" cy="179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42" name="Title 25"/>
          <p:cNvSpPr>
            <a:spLocks noGrp="1"/>
          </p:cNvSpPr>
          <p:nvPr>
            <p:ph type="title"/>
          </p:nvPr>
        </p:nvSpPr>
        <p:spPr>
          <a:xfrm>
            <a:off x="609599" y="59"/>
            <a:ext cx="11457709" cy="1527175"/>
          </a:xfrm>
        </p:spPr>
        <p:txBody>
          <a:bodyPr/>
          <a:lstStyle/>
          <a:p>
            <a:r>
              <a:rPr lang="en-US" b="1" dirty="0">
                <a:ea typeface="MS PGothic" charset="0"/>
              </a:rPr>
              <a:t>Monopolistic Competition in the Short-Run</a:t>
            </a:r>
          </a:p>
        </p:txBody>
      </p:sp>
    </p:spTree>
    <p:extLst>
      <p:ext uri="{BB962C8B-B14F-4D97-AF65-F5344CB8AC3E}">
        <p14:creationId xmlns:p14="http://schemas.microsoft.com/office/powerpoint/2010/main" val="149320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10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10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10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10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1000"/>
                                        <p:tgtEl>
                                          <p:spTgt spid="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1000"/>
                                        <p:tgtEl>
                                          <p:spTgt spid="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59"/>
            <a:ext cx="12746182" cy="1527175"/>
          </a:xfrm>
        </p:spPr>
        <p:txBody>
          <a:bodyPr/>
          <a:lstStyle/>
          <a:p>
            <a:r>
              <a:rPr lang="en-US" b="1" dirty="0">
                <a:ea typeface="MS PGothic" charset="0"/>
              </a:rPr>
              <a:t>Monopolistic Competition in the Short-Run</a:t>
            </a:r>
          </a:p>
        </p:txBody>
      </p:sp>
      <p:sp>
        <p:nvSpPr>
          <p:cNvPr id="14339" name="Content Placeholder 2"/>
          <p:cNvSpPr>
            <a:spLocks noGrp="1"/>
          </p:cNvSpPr>
          <p:nvPr>
            <p:ph idx="1"/>
          </p:nvPr>
        </p:nvSpPr>
        <p:spPr>
          <a:xfrm>
            <a:off x="114301" y="1676400"/>
            <a:ext cx="6445251" cy="4895850"/>
          </a:xfrm>
        </p:spPr>
        <p:txBody>
          <a:bodyPr/>
          <a:lstStyle/>
          <a:p>
            <a:pPr eaLnBrk="1" hangingPunct="1"/>
            <a:r>
              <a:rPr lang="en-US" sz="3200" dirty="0">
                <a:ea typeface="MS PGothic" charset="0"/>
              </a:rPr>
              <a:t>Graph summary</a:t>
            </a:r>
          </a:p>
          <a:p>
            <a:pPr lvl="1" eaLnBrk="1" hangingPunct="1"/>
            <a:r>
              <a:rPr lang="en-US" sz="2400" dirty="0">
                <a:ea typeface="MS PGothic" charset="0"/>
              </a:rPr>
              <a:t>Firm chooses output level where MR = MC</a:t>
            </a:r>
          </a:p>
          <a:p>
            <a:pPr lvl="1" eaLnBrk="1" hangingPunct="1"/>
            <a:r>
              <a:rPr lang="en-US" sz="2400" dirty="0">
                <a:ea typeface="MS PGothic" charset="0"/>
              </a:rPr>
              <a:t>The price is determined by the height of the demand curve at this level of output.</a:t>
            </a:r>
          </a:p>
          <a:p>
            <a:pPr lvl="1" eaLnBrk="1" hangingPunct="1"/>
            <a:r>
              <a:rPr lang="en-US" sz="2400" dirty="0">
                <a:ea typeface="MS PGothic" charset="0"/>
              </a:rPr>
              <a:t>Firm could make a profit or loss. This depends on whether price is greater than or less than the ATC of production at the profit-maximizing output level.</a:t>
            </a:r>
          </a:p>
          <a:p>
            <a:pPr lvl="1" eaLnBrk="1" hangingPunct="1"/>
            <a:endParaRPr lang="en-US" sz="2400" dirty="0">
              <a:ea typeface="MS PGothic" charset="0"/>
            </a:endParaRPr>
          </a:p>
        </p:txBody>
      </p:sp>
      <p:pic>
        <p:nvPicPr>
          <p:cNvPr id="28675" name="Picture 5" descr="I:\DirkTextbookN\Jpegs(All)\VOLUME_1_MICRO_Class-test\FIG12.1a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340" y="1820863"/>
            <a:ext cx="5516033" cy="3871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582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2" dur="500"/>
                                        <p:tgtEl>
                                          <p:spTgt spid="14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7"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6"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0329" y="1414466"/>
            <a:ext cx="7203017" cy="5151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m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1552" y="1533530"/>
            <a:ext cx="4171949" cy="454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969" y="1365250"/>
            <a:ext cx="4936067" cy="2395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04662" y="1770063"/>
            <a:ext cx="5151967" cy="3433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81352" y="1828800"/>
            <a:ext cx="3268133" cy="397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59000" y="3376620"/>
            <a:ext cx="3816351"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q.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96561" y="3232193"/>
            <a:ext cx="501651" cy="327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8" name="Title 14"/>
          <p:cNvSpPr>
            <a:spLocks noGrp="1"/>
          </p:cNvSpPr>
          <p:nvPr>
            <p:ph type="title"/>
          </p:nvPr>
        </p:nvSpPr>
        <p:spPr>
          <a:xfrm>
            <a:off x="565163" y="-236538"/>
            <a:ext cx="11626849" cy="1143001"/>
          </a:xfrm>
        </p:spPr>
        <p:txBody>
          <a:bodyPr/>
          <a:lstStyle/>
          <a:p>
            <a:pPr eaLnBrk="1" hangingPunct="1"/>
            <a:r>
              <a:rPr lang="en-US" b="1" dirty="0">
                <a:ea typeface="MS PGothic" charset="0"/>
                <a:cs typeface="Arial" charset="0"/>
              </a:rPr>
              <a:t>Monopolistic Competition in the Long-Run</a:t>
            </a:r>
            <a:endParaRPr lang="en-US" b="1" dirty="0">
              <a:ea typeface="MS PGothic" charset="0"/>
              <a:cs typeface="MS PGothic" charset="0"/>
            </a:endParaRPr>
          </a:p>
        </p:txBody>
      </p:sp>
    </p:spTree>
    <p:extLst>
      <p:ext uri="{BB962C8B-B14F-4D97-AF65-F5344CB8AC3E}">
        <p14:creationId xmlns:p14="http://schemas.microsoft.com/office/powerpoint/2010/main" val="3827581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609600" y="43"/>
            <a:ext cx="12192000" cy="1527175"/>
          </a:xfrm>
        </p:spPr>
        <p:txBody>
          <a:bodyPr/>
          <a:lstStyle/>
          <a:p>
            <a:r>
              <a:rPr lang="en-US" b="1" dirty="0">
                <a:ea typeface="MS PGothic" charset="0"/>
              </a:rPr>
              <a:t>Monopolistic Competition in the Long-Run</a:t>
            </a:r>
          </a:p>
        </p:txBody>
      </p:sp>
      <p:sp>
        <p:nvSpPr>
          <p:cNvPr id="16387" name="Content Placeholder 2"/>
          <p:cNvSpPr>
            <a:spLocks noGrp="1"/>
          </p:cNvSpPr>
          <p:nvPr>
            <p:ph idx="1"/>
          </p:nvPr>
        </p:nvSpPr>
        <p:spPr>
          <a:xfrm>
            <a:off x="-14812" y="1631950"/>
            <a:ext cx="7046653" cy="4895850"/>
          </a:xfrm>
        </p:spPr>
        <p:txBody>
          <a:bodyPr/>
          <a:lstStyle/>
          <a:p>
            <a:pPr eaLnBrk="1" hangingPunct="1"/>
            <a:r>
              <a:rPr lang="en-US" sz="2800" dirty="0">
                <a:ea typeface="MS PGothic" charset="0"/>
              </a:rPr>
              <a:t>Graph summary</a:t>
            </a:r>
          </a:p>
          <a:p>
            <a:pPr lvl="1" eaLnBrk="1" hangingPunct="1"/>
            <a:r>
              <a:rPr lang="en-US" sz="2400" dirty="0">
                <a:ea typeface="MS PGothic" charset="0"/>
              </a:rPr>
              <a:t>A key idea is free/easy entry and exit.</a:t>
            </a:r>
          </a:p>
          <a:p>
            <a:pPr lvl="1" eaLnBrk="1" hangingPunct="1"/>
            <a:r>
              <a:rPr lang="en-US" sz="2400" dirty="0">
                <a:ea typeface="MS PGothic" charset="0"/>
              </a:rPr>
              <a:t>If the industry is profitable, other firms will enter, causing the demand for existing firms</a:t>
            </a:r>
            <a:r>
              <a:rPr lang="en-US" altLang="ja-JP" sz="2400" dirty="0">
                <a:ea typeface="MS PGothic" charset="0"/>
              </a:rPr>
              <a:t>' products to decrease.</a:t>
            </a:r>
          </a:p>
          <a:p>
            <a:pPr lvl="1" eaLnBrk="1" hangingPunct="1"/>
            <a:r>
              <a:rPr lang="en-US" sz="2400" dirty="0">
                <a:solidFill>
                  <a:srgbClr val="FF0000"/>
                </a:solidFill>
                <a:ea typeface="MS PGothic" charset="0"/>
              </a:rPr>
              <a:t>If the industry is experiencing losses, firms will exit, causing demand for remaining firms</a:t>
            </a:r>
            <a:r>
              <a:rPr lang="en-US" altLang="ja-JP" sz="2400" dirty="0">
                <a:solidFill>
                  <a:srgbClr val="FF0000"/>
                </a:solidFill>
                <a:ea typeface="MS PGothic" charset="0"/>
              </a:rPr>
              <a:t>' products to increase.</a:t>
            </a:r>
          </a:p>
          <a:p>
            <a:pPr lvl="1" eaLnBrk="1" hangingPunct="1"/>
            <a:r>
              <a:rPr lang="en-US" sz="2400" dirty="0">
                <a:ea typeface="MS PGothic" charset="0"/>
              </a:rPr>
              <a:t>Entry and exit will stop when profits are zero.  This occurs when P = ATC.</a:t>
            </a:r>
          </a:p>
          <a:p>
            <a:pPr lvl="1" eaLnBrk="1" hangingPunct="1"/>
            <a:r>
              <a:rPr lang="en-US" sz="2400" dirty="0">
                <a:ea typeface="MS PGothic" charset="0"/>
              </a:rPr>
              <a:t>Check the this </a:t>
            </a:r>
            <a:r>
              <a:rPr lang="en-US" sz="2400" dirty="0">
                <a:ea typeface="MS PGothic" charset="0"/>
                <a:hlinkClick r:id="rId3"/>
              </a:rPr>
              <a:t>website</a:t>
            </a:r>
            <a:r>
              <a:rPr lang="en-US" sz="2400" dirty="0">
                <a:ea typeface="MS PGothic" charset="0"/>
              </a:rPr>
              <a:t> for long-run adjustments.</a:t>
            </a:r>
          </a:p>
        </p:txBody>
      </p:sp>
      <p:pic>
        <p:nvPicPr>
          <p:cNvPr id="32771" name="Picture 5" descr="I:\DirkTextbookN\Jpegs(All)\VOLUME_1_MICRO_Class-test\FIG12.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317" y="1865313"/>
            <a:ext cx="5255683" cy="380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71346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checkerboard(across)">
                                      <p:cBhvr>
                                        <p:cTn id="7" dur="500"/>
                                        <p:tgtEl>
                                          <p:spTgt spid="163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checkerboard(across)">
                                      <p:cBhvr>
                                        <p:cTn id="12" dur="500"/>
                                        <p:tgtEl>
                                          <p:spTgt spid="1638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animEffect transition="in" filter="checkerboard(across)">
                                      <p:cBhvr>
                                        <p:cTn id="17" dur="500"/>
                                        <p:tgtEl>
                                          <p:spTgt spid="163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387">
                                            <p:txEl>
                                              <p:pRg st="5" end="5"/>
                                            </p:txEl>
                                          </p:spTgt>
                                        </p:tgtEl>
                                        <p:attrNameLst>
                                          <p:attrName>style.visibility</p:attrName>
                                        </p:attrNameLst>
                                      </p:cBhvr>
                                      <p:to>
                                        <p:strVal val="visible"/>
                                      </p:to>
                                    </p:set>
                                    <p:animEffect transition="in" filter="checkerboard(across)">
                                      <p:cBhvr>
                                        <p:cTn id="22"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3"/>
            <a:ext cx="10972800" cy="1527175"/>
          </a:xfrm>
        </p:spPr>
        <p:txBody>
          <a:bodyPr/>
          <a:lstStyle/>
          <a:p>
            <a:r>
              <a:rPr lang="en-US" b="1" dirty="0">
                <a:ea typeface="MS PGothic" charset="0"/>
              </a:rPr>
              <a:t>Relationship between</a:t>
            </a:r>
            <a:br>
              <a:rPr lang="en-US" b="1" dirty="0">
                <a:ea typeface="MS PGothic" charset="0"/>
              </a:rPr>
            </a:br>
            <a:r>
              <a:rPr lang="en-US" b="1" dirty="0">
                <a:ea typeface="MS PGothic" charset="0"/>
              </a:rPr>
              <a:t>Price, Marginal Cost, and LRAC</a:t>
            </a:r>
          </a:p>
        </p:txBody>
      </p:sp>
      <p:sp>
        <p:nvSpPr>
          <p:cNvPr id="17411"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Markup</a:t>
            </a:r>
          </a:p>
          <a:p>
            <a:pPr lvl="1" eaLnBrk="1" hangingPunct="1"/>
            <a:r>
              <a:rPr lang="en-US" sz="2800" dirty="0">
                <a:ea typeface="MS PGothic" charset="0"/>
              </a:rPr>
              <a:t>The difference between P and MC </a:t>
            </a:r>
          </a:p>
          <a:p>
            <a:pPr lvl="1" eaLnBrk="1" hangingPunct="1"/>
            <a:r>
              <a:rPr lang="en-US" sz="2800" dirty="0">
                <a:ea typeface="MS PGothic" charset="0"/>
              </a:rPr>
              <a:t>Markups are possible when a firm has market power and sells a differentiated product.</a:t>
            </a:r>
          </a:p>
          <a:p>
            <a:pPr lvl="1" eaLnBrk="1" hangingPunct="1"/>
            <a:r>
              <a:rPr lang="en-US" sz="2800" dirty="0">
                <a:ea typeface="MS PGothic" charset="0"/>
              </a:rPr>
              <a:t>Results in consumers paying more</a:t>
            </a:r>
          </a:p>
          <a:p>
            <a:pPr eaLnBrk="1" hangingPunct="1"/>
            <a:r>
              <a:rPr lang="en-US" sz="2800" dirty="0">
                <a:ea typeface="MS PGothic" charset="0"/>
                <a:cs typeface="Arial" pitchFamily="-103" charset="0"/>
              </a:rPr>
              <a:t>Price, Marginal Cost and Long-Run ATC Cost</a:t>
            </a:r>
          </a:p>
          <a:p>
            <a:pPr lvl="1" eaLnBrk="1" hangingPunct="1"/>
            <a:r>
              <a:rPr lang="en-US" sz="2400" dirty="0">
                <a:ea typeface="MS PGothic" charset="0"/>
                <a:cs typeface="Arial" pitchFamily="-103" charset="0"/>
              </a:rPr>
              <a:t>Monopolistic competition: P &gt; MC</a:t>
            </a:r>
          </a:p>
          <a:p>
            <a:pPr lvl="1" eaLnBrk="1" hangingPunct="1"/>
            <a:r>
              <a:rPr lang="en-US" sz="2400" dirty="0">
                <a:ea typeface="MS PGothic" charset="0"/>
                <a:cs typeface="Arial" pitchFamily="-103" charset="0"/>
              </a:rPr>
              <a:t>Monopolistic competition </a:t>
            </a:r>
            <a:r>
              <a:rPr lang="en-US" sz="2400" dirty="0">
                <a:solidFill>
                  <a:srgbClr val="FF0000"/>
                </a:solidFill>
                <a:ea typeface="MS PGothic" charset="0"/>
                <a:cs typeface="Arial" pitchFamily="-103" charset="0"/>
              </a:rPr>
              <a:t>in the Long-run</a:t>
            </a:r>
            <a:r>
              <a:rPr lang="en-US" sz="2400" dirty="0">
                <a:ea typeface="MS PGothic" charset="0"/>
                <a:cs typeface="Arial" pitchFamily="-103" charset="0"/>
              </a:rPr>
              <a:t>: P &gt; min ATC</a:t>
            </a:r>
          </a:p>
          <a:p>
            <a:pPr lvl="1" eaLnBrk="1" hangingPunct="1"/>
            <a:r>
              <a:rPr lang="en-US" sz="2400" dirty="0">
                <a:ea typeface="MS PGothic" charset="0"/>
                <a:cs typeface="Arial" pitchFamily="-103" charset="0"/>
              </a:rPr>
              <a:t>Perfect competition: P = MC</a:t>
            </a:r>
          </a:p>
          <a:p>
            <a:pPr lvl="1" eaLnBrk="1" hangingPunct="1"/>
            <a:r>
              <a:rPr lang="en-US" sz="2400" dirty="0">
                <a:ea typeface="MS PGothic" charset="0"/>
                <a:cs typeface="Arial" pitchFamily="-103" charset="0"/>
              </a:rPr>
              <a:t>Perfect competition </a:t>
            </a:r>
            <a:r>
              <a:rPr lang="en-US" sz="2400" dirty="0">
                <a:solidFill>
                  <a:srgbClr val="FF0000"/>
                </a:solidFill>
                <a:ea typeface="MS PGothic" charset="0"/>
                <a:cs typeface="Arial" pitchFamily="-103" charset="0"/>
              </a:rPr>
              <a:t>in the Long-run</a:t>
            </a:r>
            <a:r>
              <a:rPr lang="en-US" sz="2400" dirty="0">
                <a:ea typeface="MS PGothic" charset="0"/>
                <a:cs typeface="Arial" pitchFamily="-103" charset="0"/>
              </a:rPr>
              <a:t>: P = min ATC</a:t>
            </a:r>
          </a:p>
          <a:p>
            <a:pPr lvl="1" eaLnBrk="1" hangingPunct="1"/>
            <a:endParaRPr lang="en-US" sz="2400" dirty="0">
              <a:ea typeface="MS PGothic" charset="0"/>
            </a:endParaRPr>
          </a:p>
        </p:txBody>
      </p:sp>
    </p:spTree>
    <p:extLst>
      <p:ext uri="{BB962C8B-B14F-4D97-AF65-F5344CB8AC3E}">
        <p14:creationId xmlns:p14="http://schemas.microsoft.com/office/powerpoint/2010/main" val="233260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checkerboard(across)">
                                      <p:cBhvr>
                                        <p:cTn id="7" dur="500"/>
                                        <p:tgtEl>
                                          <p:spTgt spid="1741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checkerboard(across)">
                                      <p:cBhvr>
                                        <p:cTn id="10" dur="500"/>
                                        <p:tgtEl>
                                          <p:spTgt spid="1741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checkerboard(across)">
                                      <p:cBhvr>
                                        <p:cTn id="13" dur="500"/>
                                        <p:tgtEl>
                                          <p:spTgt spid="1741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11">
                                            <p:txEl>
                                              <p:pRg st="4" end="4"/>
                                            </p:txEl>
                                          </p:spTgt>
                                        </p:tgtEl>
                                        <p:attrNameLst>
                                          <p:attrName>style.visibility</p:attrName>
                                        </p:attrNameLst>
                                      </p:cBhvr>
                                      <p:to>
                                        <p:strVal val="visible"/>
                                      </p:to>
                                    </p:set>
                                    <p:animEffect transition="in" filter="checkerboard(across)">
                                      <p:cBhvr>
                                        <p:cTn id="16" dur="500"/>
                                        <p:tgtEl>
                                          <p:spTgt spid="1741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animEffect transition="in" filter="checkerboard(across)">
                                      <p:cBhvr>
                                        <p:cTn id="19" dur="500"/>
                                        <p:tgtEl>
                                          <p:spTgt spid="17411">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17411">
                                            <p:txEl>
                                              <p:pRg st="6" end="6"/>
                                            </p:txEl>
                                          </p:spTgt>
                                        </p:tgtEl>
                                        <p:attrNameLst>
                                          <p:attrName>style.visibility</p:attrName>
                                        </p:attrNameLst>
                                      </p:cBhvr>
                                      <p:to>
                                        <p:strVal val="visible"/>
                                      </p:to>
                                    </p:set>
                                    <p:animEffect transition="in" filter="checkerboard(across)">
                                      <p:cBhvr>
                                        <p:cTn id="22" dur="500"/>
                                        <p:tgtEl>
                                          <p:spTgt spid="17411">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17411">
                                            <p:txEl>
                                              <p:pRg st="7" end="7"/>
                                            </p:txEl>
                                          </p:spTgt>
                                        </p:tgtEl>
                                        <p:attrNameLst>
                                          <p:attrName>style.visibility</p:attrName>
                                        </p:attrNameLst>
                                      </p:cBhvr>
                                      <p:to>
                                        <p:strVal val="visible"/>
                                      </p:to>
                                    </p:set>
                                    <p:animEffect transition="in" filter="checkerboard(across)">
                                      <p:cBhvr>
                                        <p:cTn id="25" dur="500"/>
                                        <p:tgtEl>
                                          <p:spTgt spid="17411">
                                            <p:txEl>
                                              <p:pRg st="7" end="7"/>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17411">
                                            <p:txEl>
                                              <p:pRg st="8" end="8"/>
                                            </p:txEl>
                                          </p:spTgt>
                                        </p:tgtEl>
                                        <p:attrNameLst>
                                          <p:attrName>style.visibility</p:attrName>
                                        </p:attrNameLst>
                                      </p:cBhvr>
                                      <p:to>
                                        <p:strVal val="visible"/>
                                      </p:to>
                                    </p:set>
                                    <p:animEffect transition="in" filter="checkerboard(across)">
                                      <p:cBhvr>
                                        <p:cTn id="28" dur="500"/>
                                        <p:tgtEl>
                                          <p:spTgt spid="17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019" y="1903413"/>
            <a:ext cx="10441516"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2-7.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1533" y="1986006"/>
            <a:ext cx="4658784" cy="279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efficien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9419" y="3357569"/>
            <a:ext cx="1231900" cy="142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exces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69195" y="4833981"/>
            <a:ext cx="139276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line_horiz.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9303" y="3368718"/>
            <a:ext cx="3238500" cy="6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arkup.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216282"/>
            <a:ext cx="1018117"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mcdashe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89646" y="3895732"/>
            <a:ext cx="1847849"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R2-7.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69080" y="1836738"/>
            <a:ext cx="5490633" cy="257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R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693152" y="3405192"/>
            <a:ext cx="1606549" cy="140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itle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10862" y="5237163"/>
            <a:ext cx="3052233" cy="201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title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37553" y="5254668"/>
            <a:ext cx="2410883"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6" name="Title 12"/>
          <p:cNvSpPr>
            <a:spLocks noGrp="1"/>
          </p:cNvSpPr>
          <p:nvPr>
            <p:ph type="title"/>
          </p:nvPr>
        </p:nvSpPr>
        <p:spPr>
          <a:xfrm>
            <a:off x="609600" y="43"/>
            <a:ext cx="10972800" cy="1527175"/>
          </a:xfrm>
        </p:spPr>
        <p:txBody>
          <a:bodyPr/>
          <a:lstStyle/>
          <a:p>
            <a:r>
              <a:rPr lang="en-US" b="1" dirty="0">
                <a:ea typeface="MS PGothic" charset="0"/>
              </a:rPr>
              <a:t>Long-Run Equilibrium in </a:t>
            </a:r>
            <a:br>
              <a:rPr lang="en-US" b="1" dirty="0">
                <a:ea typeface="MS PGothic" charset="0"/>
              </a:rPr>
            </a:br>
            <a:r>
              <a:rPr lang="en-US" b="1" dirty="0">
                <a:ea typeface="MS PGothic" charset="0"/>
              </a:rPr>
              <a:t>Two Market Structures</a:t>
            </a:r>
          </a:p>
        </p:txBody>
      </p:sp>
    </p:spTree>
    <p:extLst>
      <p:ext uri="{BB962C8B-B14F-4D97-AF65-F5344CB8AC3E}">
        <p14:creationId xmlns:p14="http://schemas.microsoft.com/office/powerpoint/2010/main" val="2684651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10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10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10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3"/>
            <a:ext cx="10972800" cy="1527175"/>
          </a:xfrm>
        </p:spPr>
        <p:txBody>
          <a:bodyPr/>
          <a:lstStyle/>
          <a:p>
            <a:r>
              <a:rPr lang="en-US" b="1" dirty="0">
                <a:ea typeface="MS PGothic" charset="0"/>
              </a:rPr>
              <a:t>Scale and Output</a:t>
            </a:r>
          </a:p>
        </p:txBody>
      </p:sp>
      <p:sp>
        <p:nvSpPr>
          <p:cNvPr id="19459"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Excess capacity</a:t>
            </a:r>
          </a:p>
          <a:p>
            <a:pPr lvl="1" eaLnBrk="1" hangingPunct="1"/>
            <a:r>
              <a:rPr lang="en-US" sz="2400" dirty="0">
                <a:ea typeface="MS PGothic" charset="0"/>
              </a:rPr>
              <a:t>Firms are relatively small, so they are not at the output level where ATC is minimized.</a:t>
            </a:r>
          </a:p>
          <a:p>
            <a:pPr eaLnBrk="1" hangingPunct="1"/>
            <a:r>
              <a:rPr lang="en-US" sz="2800" dirty="0">
                <a:ea typeface="MS PGothic" charset="0"/>
              </a:rPr>
              <a:t>Why not produce more?</a:t>
            </a:r>
          </a:p>
          <a:p>
            <a:pPr lvl="1" eaLnBrk="1" hangingPunct="1"/>
            <a:r>
              <a:rPr lang="en-US" sz="2400" dirty="0">
                <a:ea typeface="MS PGothic" charset="0"/>
              </a:rPr>
              <a:t>To sell more, the firm would have to lower the price of output.  It is more profitable to produce at excess capacity (below efficient scale).</a:t>
            </a:r>
          </a:p>
          <a:p>
            <a:pPr eaLnBrk="1" hangingPunct="1"/>
            <a:r>
              <a:rPr lang="en-US" sz="2800" dirty="0">
                <a:ea typeface="MS PGothic" charset="0"/>
              </a:rPr>
              <a:t>Compare to perfect competition</a:t>
            </a:r>
          </a:p>
          <a:p>
            <a:pPr lvl="1" eaLnBrk="1" hangingPunct="1"/>
            <a:r>
              <a:rPr lang="en-US" sz="2400" dirty="0">
                <a:ea typeface="MS PGothic" charset="0"/>
              </a:rPr>
              <a:t>Perfectly competitive firms operate at capacity at the minimum of ATC.  Overall output is higher in perfect competition.</a:t>
            </a:r>
          </a:p>
        </p:txBody>
      </p:sp>
    </p:spTree>
    <p:extLst>
      <p:ext uri="{BB962C8B-B14F-4D97-AF65-F5344CB8AC3E}">
        <p14:creationId xmlns:p14="http://schemas.microsoft.com/office/powerpoint/2010/main" val="145266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2" dur="500"/>
                                        <p:tgtEl>
                                          <p:spTgt spid="1945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9459">
                                            <p:txEl>
                                              <p:pRg st="5" end="5"/>
                                            </p:txEl>
                                          </p:spTgt>
                                        </p:tgtEl>
                                        <p:attrNameLst>
                                          <p:attrName>style.visibility</p:attrName>
                                        </p:attrNameLst>
                                      </p:cBhvr>
                                      <p:to>
                                        <p:strVal val="visible"/>
                                      </p:to>
                                    </p:set>
                                    <p:animEffect transition="in" filter="checkerboard(across)">
                                      <p:cBhvr>
                                        <p:cTn id="17" dur="500"/>
                                        <p:tgtEl>
                                          <p:spTgt spid="19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609600" y="43"/>
            <a:ext cx="10972800" cy="1527175"/>
          </a:xfrm>
        </p:spPr>
        <p:txBody>
          <a:bodyPr/>
          <a:lstStyle/>
          <a:p>
            <a:r>
              <a:rPr lang="en-US" b="1" dirty="0">
                <a:ea typeface="MS PGothic" charset="0"/>
              </a:rPr>
              <a:t>Inefficiency and Social Welfare</a:t>
            </a:r>
          </a:p>
        </p:txBody>
      </p:sp>
      <p:sp>
        <p:nvSpPr>
          <p:cNvPr id="20483"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Two sources of inefficiency in monopolistic competition</a:t>
            </a:r>
          </a:p>
          <a:p>
            <a:pPr lvl="1" eaLnBrk="1" hangingPunct="1"/>
            <a:r>
              <a:rPr lang="en-US" sz="2400" dirty="0">
                <a:ea typeface="MS PGothic" charset="0"/>
              </a:rPr>
              <a:t>ATC is higher compared to perfect competition.</a:t>
            </a:r>
          </a:p>
          <a:p>
            <a:pPr lvl="2" eaLnBrk="1" hangingPunct="1"/>
            <a:r>
              <a:rPr lang="en-US" dirty="0">
                <a:latin typeface="Cambria" panose="02040503050406030204" pitchFamily="18" charset="0"/>
                <a:cs typeface="Helvetica Neue" charset="0"/>
              </a:rPr>
              <a:t>Firm could lower the price it charges and sell more.</a:t>
            </a:r>
          </a:p>
          <a:p>
            <a:pPr lvl="1" eaLnBrk="1" hangingPunct="1"/>
            <a:r>
              <a:rPr lang="en-US" sz="2400" dirty="0">
                <a:ea typeface="MS PGothic" charset="0"/>
              </a:rPr>
              <a:t>Markup</a:t>
            </a:r>
          </a:p>
          <a:p>
            <a:pPr lvl="2" eaLnBrk="1" hangingPunct="1"/>
            <a:r>
              <a:rPr lang="en-US" dirty="0">
                <a:latin typeface="Cambria" panose="02040503050406030204" pitchFamily="18" charset="0"/>
                <a:cs typeface="Helvetica Neue" charset="0"/>
              </a:rPr>
              <a:t>P &gt; MC</a:t>
            </a:r>
          </a:p>
          <a:p>
            <a:pPr lvl="2" eaLnBrk="1" hangingPunct="1"/>
            <a:r>
              <a:rPr lang="en-US" dirty="0">
                <a:latin typeface="Cambria" panose="02040503050406030204" pitchFamily="18" charset="0"/>
                <a:cs typeface="Helvetica Neue" charset="0"/>
              </a:rPr>
              <a:t>If the firm tries to set P = MC, the level of output sold would occur where ATC &gt; P, and the firm would lose profits.</a:t>
            </a:r>
          </a:p>
          <a:p>
            <a:pPr lvl="1" eaLnBrk="1" hangingPunct="1"/>
            <a:endParaRPr lang="en-US" dirty="0">
              <a:ea typeface="MS PGothic" charset="0"/>
            </a:endParaRPr>
          </a:p>
          <a:p>
            <a:pPr lvl="1" eaLnBrk="1" hangingPunct="1"/>
            <a:endParaRPr lang="en-US" sz="2400" dirty="0">
              <a:ea typeface="MS PGothic" charset="0"/>
            </a:endParaRPr>
          </a:p>
        </p:txBody>
      </p:sp>
    </p:spTree>
    <p:extLst>
      <p:ext uri="{BB962C8B-B14F-4D97-AF65-F5344CB8AC3E}">
        <p14:creationId xmlns:p14="http://schemas.microsoft.com/office/powerpoint/2010/main" val="193551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checkerboard(across)">
                                      <p:cBhvr>
                                        <p:cTn id="7" dur="500"/>
                                        <p:tgtEl>
                                          <p:spTgt spid="20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483">
                                            <p:txEl>
                                              <p:pRg st="3" end="3"/>
                                            </p:txEl>
                                          </p:spTgt>
                                        </p:tgtEl>
                                        <p:attrNameLst>
                                          <p:attrName>style.visibility</p:attrName>
                                        </p:attrNameLst>
                                      </p:cBhvr>
                                      <p:to>
                                        <p:strVal val="visible"/>
                                      </p:to>
                                    </p:set>
                                    <p:animEffect transition="in" filter="checkerboard(across)">
                                      <p:cBhvr>
                                        <p:cTn id="12" dur="500"/>
                                        <p:tgtEl>
                                          <p:spTgt spid="2048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checkerboard(across)">
                                      <p:cBhvr>
                                        <p:cTn id="17" dur="500"/>
                                        <p:tgtEl>
                                          <p:spTgt spid="20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483">
                                            <p:txEl>
                                              <p:pRg st="4" end="4"/>
                                            </p:txEl>
                                          </p:spTgt>
                                        </p:tgtEl>
                                        <p:attrNameLst>
                                          <p:attrName>style.visibility</p:attrName>
                                        </p:attrNameLst>
                                      </p:cBhvr>
                                      <p:to>
                                        <p:strVal val="visible"/>
                                      </p:to>
                                    </p:set>
                                    <p:animEffect transition="in" filter="checkerboard(across)">
                                      <p:cBhvr>
                                        <p:cTn id="22" dur="500"/>
                                        <p:tgtEl>
                                          <p:spTgt spid="20483">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0483">
                                            <p:txEl>
                                              <p:pRg st="5" end="5"/>
                                            </p:txEl>
                                          </p:spTgt>
                                        </p:tgtEl>
                                        <p:attrNameLst>
                                          <p:attrName>style.visibility</p:attrName>
                                        </p:attrNameLst>
                                      </p:cBhvr>
                                      <p:to>
                                        <p:strVal val="visible"/>
                                      </p:to>
                                    </p:set>
                                    <p:animEffect transition="in" filter="checkerboard(across)">
                                      <p:cBhvr>
                                        <p:cTn id="25"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609600" y="43"/>
            <a:ext cx="10972800" cy="1527175"/>
          </a:xfrm>
        </p:spPr>
        <p:txBody>
          <a:bodyPr/>
          <a:lstStyle/>
          <a:p>
            <a:r>
              <a:rPr lang="en-US" b="1" dirty="0">
                <a:ea typeface="MS PGothic" charset="0"/>
              </a:rPr>
              <a:t>Inefficiency and Social Welfare</a:t>
            </a:r>
          </a:p>
        </p:txBody>
      </p:sp>
      <p:sp>
        <p:nvSpPr>
          <p:cNvPr id="21507" name="Content Placeholder 2"/>
          <p:cNvSpPr>
            <a:spLocks noGrp="1"/>
          </p:cNvSpPr>
          <p:nvPr>
            <p:ph idx="1"/>
          </p:nvPr>
        </p:nvSpPr>
        <p:spPr>
          <a:xfrm>
            <a:off x="609600" y="1712913"/>
            <a:ext cx="11192933" cy="4895850"/>
          </a:xfrm>
        </p:spPr>
        <p:txBody>
          <a:bodyPr/>
          <a:lstStyle/>
          <a:p>
            <a:pPr eaLnBrk="1" hangingPunct="1"/>
            <a:r>
              <a:rPr lang="en-US" sz="3200" dirty="0">
                <a:ea typeface="MS PGothic" charset="0"/>
              </a:rPr>
              <a:t>Could government intervention be helpful?</a:t>
            </a:r>
          </a:p>
          <a:p>
            <a:pPr lvl="1" eaLnBrk="1" hangingPunct="1"/>
            <a:r>
              <a:rPr lang="en-US" sz="2800" dirty="0">
                <a:ea typeface="MS PGothic" charset="0"/>
              </a:rPr>
              <a:t>Due to free entry, firms are not able to earn long-run profits like monopolists.</a:t>
            </a:r>
          </a:p>
          <a:p>
            <a:pPr lvl="1" eaLnBrk="1" hangingPunct="1"/>
            <a:r>
              <a:rPr lang="en-US" sz="2800" dirty="0">
                <a:ea typeface="MS PGothic" charset="0"/>
              </a:rPr>
              <a:t>Regulation may put many firms out of business</a:t>
            </a:r>
          </a:p>
          <a:p>
            <a:pPr lvl="2" eaLnBrk="1" hangingPunct="1"/>
            <a:r>
              <a:rPr lang="en-US" sz="2800" dirty="0">
                <a:latin typeface="Cambria" panose="02040503050406030204" pitchFamily="18" charset="0"/>
                <a:cs typeface="Helvetica Neue" charset="0"/>
              </a:rPr>
              <a:t>Less firms may mean more inconvenience and fewer choices for consumers.</a:t>
            </a:r>
          </a:p>
          <a:p>
            <a:pPr lvl="2" eaLnBrk="1" hangingPunct="1"/>
            <a:r>
              <a:rPr lang="en-US" sz="2800" dirty="0">
                <a:latin typeface="Cambria" panose="02040503050406030204" pitchFamily="18" charset="0"/>
                <a:cs typeface="Helvetica Neue" charset="0"/>
              </a:rPr>
              <a:t>Already have seen problems of marginal cost pricing regulation</a:t>
            </a:r>
          </a:p>
          <a:p>
            <a:pPr lvl="1" eaLnBrk="1" hangingPunct="1"/>
            <a:r>
              <a:rPr lang="en-US" sz="2800" dirty="0">
                <a:ea typeface="MS PGothic" charset="0"/>
              </a:rPr>
              <a:t>Inefficiency not large enough to warrant government intervention</a:t>
            </a:r>
            <a:endParaRPr lang="en-US" sz="2400" dirty="0">
              <a:ea typeface="MS PGothic" charset="0"/>
            </a:endParaRPr>
          </a:p>
        </p:txBody>
      </p:sp>
    </p:spTree>
    <p:extLst>
      <p:ext uri="{BB962C8B-B14F-4D97-AF65-F5344CB8AC3E}">
        <p14:creationId xmlns:p14="http://schemas.microsoft.com/office/powerpoint/2010/main" val="412899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checkerboard(across)">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12" dur="500"/>
                                        <p:tgtEl>
                                          <p:spTgt spid="21507">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5" dur="500"/>
                                        <p:tgtEl>
                                          <p:spTgt spid="21507">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8" dur="500"/>
                                        <p:tgtEl>
                                          <p:spTgt spid="2150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3" dur="500"/>
                                        <p:tgtEl>
                                          <p:spTgt spid="21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01"/>
            <a:ext cx="8229600" cy="1527175"/>
          </a:xfrm>
        </p:spPr>
        <p:txBody>
          <a:bodyPr/>
          <a:lstStyle/>
          <a:p>
            <a:r>
              <a:rPr lang="en-US" altLang="en-US" b="1" dirty="0">
                <a:cs typeface="Arial" panose="020B0604020202020204" pitchFamily="34" charset="0"/>
              </a:rPr>
              <a:t>Topics of Week #10</a:t>
            </a:r>
          </a:p>
        </p:txBody>
      </p:sp>
      <p:sp>
        <p:nvSpPr>
          <p:cNvPr id="12290" name="Content Placeholder 2"/>
          <p:cNvSpPr>
            <a:spLocks noGrp="1"/>
          </p:cNvSpPr>
          <p:nvPr>
            <p:ph idx="1"/>
          </p:nvPr>
        </p:nvSpPr>
        <p:spPr>
          <a:xfrm>
            <a:off x="1981200" y="1527175"/>
            <a:ext cx="8229600" cy="5108069"/>
          </a:xfrm>
        </p:spPr>
        <p:txBody>
          <a:bodyPr/>
          <a:lstStyle/>
          <a:p>
            <a:pPr marL="514350" indent="-514350" eaLnBrk="1" hangingPunct="1">
              <a:buFont typeface="+mj-lt"/>
              <a:buAutoNum type="arabicPeriod"/>
            </a:pPr>
            <a:r>
              <a:rPr lang="en-US" altLang="en-US" sz="1600" dirty="0">
                <a:cs typeface="Arial" panose="020B0604020202020204" pitchFamily="34" charset="0"/>
              </a:rPr>
              <a:t>Monopolistic Competition*</a:t>
            </a:r>
          </a:p>
          <a:p>
            <a:pPr marL="514350" indent="-514350" eaLnBrk="1" hangingPunct="1">
              <a:buFont typeface="+mj-lt"/>
              <a:buAutoNum type="arabicPeriod"/>
            </a:pPr>
            <a:r>
              <a:rPr lang="en-US" altLang="en-US" sz="1600" dirty="0">
                <a:cs typeface="Arial" panose="020B0604020202020204" pitchFamily="34" charset="0"/>
              </a:rPr>
              <a:t>Comparing Market Structures*</a:t>
            </a:r>
          </a:p>
          <a:p>
            <a:pPr marL="514350" indent="-514350" eaLnBrk="1" hangingPunct="1">
              <a:buFont typeface="+mj-lt"/>
              <a:buAutoNum type="arabicPeriod"/>
            </a:pPr>
            <a:r>
              <a:rPr lang="en-US" altLang="en-US" sz="1600" dirty="0">
                <a:cs typeface="Arial" panose="020B0604020202020204" pitchFamily="34" charset="0"/>
              </a:rPr>
              <a:t>Product Differentiation Forms</a:t>
            </a:r>
          </a:p>
          <a:p>
            <a:pPr marL="514350" indent="-514350" eaLnBrk="1" hangingPunct="1">
              <a:buFont typeface="+mj-lt"/>
              <a:buAutoNum type="arabicPeriod"/>
            </a:pPr>
            <a:r>
              <a:rPr lang="en-US" altLang="en-US" sz="1600" dirty="0">
                <a:cs typeface="Arial" panose="020B0604020202020204" pitchFamily="34" charset="0"/>
              </a:rPr>
              <a:t>Monopolistic Competition in Short-run*</a:t>
            </a:r>
          </a:p>
          <a:p>
            <a:pPr marL="514350" indent="-514350" eaLnBrk="1" hangingPunct="1">
              <a:buFont typeface="+mj-lt"/>
              <a:buAutoNum type="arabicPeriod"/>
            </a:pPr>
            <a:r>
              <a:rPr lang="en-US" altLang="en-US" sz="1600" dirty="0">
                <a:cs typeface="Arial" panose="020B0604020202020204" pitchFamily="34" charset="0"/>
              </a:rPr>
              <a:t>Monopolistic Competition in Long-run*</a:t>
            </a:r>
          </a:p>
          <a:p>
            <a:pPr marL="514350" indent="-514350" eaLnBrk="1" hangingPunct="1">
              <a:buFont typeface="+mj-lt"/>
              <a:buAutoNum type="arabicPeriod"/>
            </a:pPr>
            <a:r>
              <a:rPr lang="en-US" altLang="en-US" sz="1600" dirty="0">
                <a:cs typeface="Arial" panose="020B0604020202020204" pitchFamily="34" charset="0"/>
              </a:rPr>
              <a:t>Markup*</a:t>
            </a:r>
          </a:p>
          <a:p>
            <a:pPr marL="514350" indent="-514350" eaLnBrk="1" hangingPunct="1">
              <a:buFont typeface="+mj-lt"/>
              <a:buAutoNum type="arabicPeriod"/>
            </a:pPr>
            <a:r>
              <a:rPr lang="en-US" altLang="en-US" sz="1600" dirty="0">
                <a:cs typeface="Arial" panose="020B0604020202020204" pitchFamily="34" charset="0"/>
              </a:rPr>
              <a:t>Long-run Equilibrium*</a:t>
            </a:r>
          </a:p>
          <a:p>
            <a:pPr marL="514350" indent="-514350" eaLnBrk="1" hangingPunct="1">
              <a:buFont typeface="+mj-lt"/>
              <a:buAutoNum type="arabicPeriod"/>
            </a:pPr>
            <a:r>
              <a:rPr lang="en-US" altLang="en-US" sz="1600" dirty="0">
                <a:cs typeface="Arial" panose="020B0604020202020204" pitchFamily="34" charset="0"/>
              </a:rPr>
              <a:t>Scale and Output</a:t>
            </a:r>
          </a:p>
          <a:p>
            <a:pPr marL="514350" indent="-514350" eaLnBrk="1" hangingPunct="1">
              <a:buFont typeface="+mj-lt"/>
              <a:buAutoNum type="arabicPeriod"/>
            </a:pPr>
            <a:r>
              <a:rPr lang="en-US" altLang="en-US" sz="1600" dirty="0">
                <a:cs typeface="Arial" panose="020B0604020202020204" pitchFamily="34" charset="0"/>
              </a:rPr>
              <a:t>Excess Capacity and Efficiency*</a:t>
            </a:r>
          </a:p>
          <a:p>
            <a:pPr marL="514350" indent="-514350" eaLnBrk="1" hangingPunct="1">
              <a:buFont typeface="+mj-lt"/>
              <a:buAutoNum type="arabicPeriod"/>
            </a:pPr>
            <a:r>
              <a:rPr lang="en-US" altLang="en-US" sz="1600" dirty="0">
                <a:cs typeface="Arial" panose="020B0604020202020204" pitchFamily="34" charset="0"/>
              </a:rPr>
              <a:t>Advertising*</a:t>
            </a:r>
          </a:p>
          <a:p>
            <a:pPr marL="514350" indent="-514350" eaLnBrk="1" hangingPunct="1">
              <a:lnSpc>
                <a:spcPct val="80000"/>
              </a:lnSpc>
              <a:buFont typeface="+mj-lt"/>
              <a:buAutoNum type="arabicPeriod"/>
            </a:pPr>
            <a:r>
              <a:rPr lang="en-US" altLang="en-US" sz="1600" dirty="0">
                <a:cs typeface="Arial" panose="020B0604020202020204" pitchFamily="34" charset="0"/>
              </a:rPr>
              <a:t>Oligopoly*</a:t>
            </a:r>
          </a:p>
          <a:p>
            <a:pPr marL="514350" indent="-514350" eaLnBrk="1" hangingPunct="1">
              <a:lnSpc>
                <a:spcPct val="80000"/>
              </a:lnSpc>
              <a:buFont typeface="+mj-lt"/>
              <a:buAutoNum type="arabicPeriod"/>
            </a:pPr>
            <a:r>
              <a:rPr lang="en-US" altLang="en-US" sz="1600" dirty="0">
                <a:cs typeface="Arial" panose="020B0604020202020204" pitchFamily="34" charset="0"/>
              </a:rPr>
              <a:t>Comparing Market Structures*</a:t>
            </a:r>
          </a:p>
          <a:p>
            <a:pPr marL="514350" indent="-514350" eaLnBrk="1" hangingPunct="1">
              <a:lnSpc>
                <a:spcPct val="80000"/>
              </a:lnSpc>
              <a:buFont typeface="+mj-lt"/>
              <a:buAutoNum type="arabicPeriod"/>
            </a:pPr>
            <a:r>
              <a:rPr lang="en-US" altLang="en-US" sz="1600" dirty="0">
                <a:cs typeface="Arial" panose="020B0604020202020204" pitchFamily="34" charset="0"/>
              </a:rPr>
              <a:t>Concentration Ratio</a:t>
            </a:r>
          </a:p>
          <a:p>
            <a:pPr marL="514350" indent="-514350" eaLnBrk="1" hangingPunct="1">
              <a:lnSpc>
                <a:spcPct val="80000"/>
              </a:lnSpc>
              <a:buFont typeface="+mj-lt"/>
              <a:buAutoNum type="arabicPeriod"/>
            </a:pPr>
            <a:r>
              <a:rPr lang="en-US" altLang="en-US" sz="1600" dirty="0">
                <a:cs typeface="Arial" panose="020B0604020202020204" pitchFamily="34" charset="0"/>
              </a:rPr>
              <a:t>Duopoly*</a:t>
            </a:r>
          </a:p>
          <a:p>
            <a:pPr marL="514350" indent="-514350" eaLnBrk="1" hangingPunct="1">
              <a:lnSpc>
                <a:spcPct val="80000"/>
              </a:lnSpc>
              <a:buFont typeface="+mj-lt"/>
              <a:buAutoNum type="arabicPeriod"/>
            </a:pPr>
            <a:r>
              <a:rPr lang="en-US" altLang="en-US" sz="1600" dirty="0">
                <a:cs typeface="Arial" panose="020B0604020202020204" pitchFamily="34" charset="0"/>
              </a:rPr>
              <a:t>Cartel*</a:t>
            </a:r>
          </a:p>
          <a:p>
            <a:pPr marL="514350" indent="-514350" eaLnBrk="1" hangingPunct="1">
              <a:lnSpc>
                <a:spcPct val="80000"/>
              </a:lnSpc>
              <a:buFont typeface="+mj-lt"/>
              <a:buAutoNum type="arabicPeriod"/>
            </a:pPr>
            <a:r>
              <a:rPr lang="en-US" altLang="en-US" sz="1600" dirty="0">
                <a:cs typeface="Arial" panose="020B0604020202020204" pitchFamily="34" charset="0"/>
              </a:rPr>
              <a:t>Mutual Interdependence</a:t>
            </a:r>
          </a:p>
          <a:p>
            <a:pPr marL="514350" indent="-514350" eaLnBrk="1" hangingPunct="1">
              <a:lnSpc>
                <a:spcPct val="80000"/>
              </a:lnSpc>
              <a:buFont typeface="+mj-lt"/>
              <a:buAutoNum type="arabicPeriod"/>
            </a:pPr>
            <a:r>
              <a:rPr lang="en-US" altLang="en-US" sz="1600" dirty="0">
                <a:cs typeface="Arial" panose="020B0604020202020204" pitchFamily="34" charset="0"/>
              </a:rPr>
              <a:t>Oligopoly with More than Two Firms*</a:t>
            </a:r>
          </a:p>
          <a:p>
            <a:pPr marL="0" indent="0" eaLnBrk="1" hangingPunct="1">
              <a:buNone/>
            </a:pPr>
            <a:r>
              <a:rPr lang="en-US" altLang="en-US" sz="1200" dirty="0">
                <a:ea typeface="MS PGothic" charset="0"/>
                <a:cs typeface="Arial" panose="020B0604020202020204" pitchFamily="34" charset="0"/>
              </a:rPr>
              <a:t>"*" Indicates the most important topics.</a:t>
            </a:r>
          </a:p>
          <a:p>
            <a:pPr marL="0" indent="0" eaLnBrk="1" hangingPunct="1">
              <a:buNone/>
            </a:pPr>
            <a:r>
              <a:rPr lang="en-US" altLang="en-US" sz="1200" dirty="0" err="1">
                <a:ea typeface="MS PGothic" charset="0"/>
                <a:cs typeface="Arial" panose="020B0604020202020204" pitchFamily="34" charset="0"/>
              </a:rPr>
              <a:t>Mateer</a:t>
            </a:r>
            <a:r>
              <a:rPr lang="en-US" altLang="en-US" sz="1200" dirty="0">
                <a:ea typeface="MS PGothic" charset="0"/>
                <a:cs typeface="Arial" panose="020B0604020202020204" pitchFamily="34" charset="0"/>
              </a:rPr>
              <a:t> and Coppock: Chapter #12 and #13</a:t>
            </a:r>
          </a:p>
          <a:p>
            <a:pPr marL="0" indent="0" eaLnBrk="1" hangingPunct="1">
              <a:buNone/>
            </a:pPr>
            <a:endParaRPr lang="en-US" altLang="en-US" sz="1800" dirty="0">
              <a:ea typeface="MS PGothic" charset="0"/>
              <a:cs typeface="Arial" panose="020B0604020202020204" pitchFamily="34" charset="0"/>
            </a:endParaRPr>
          </a:p>
          <a:p>
            <a:pPr marL="0" indent="0" eaLnBrk="1" hangingPunct="1">
              <a:buNone/>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cap="none" dirty="0">
              <a:ea typeface="MS PGothic" charset="0"/>
              <a:cs typeface="Arial" panose="020B0604020202020204" pitchFamily="34" charset="0"/>
            </a:endParaRPr>
          </a:p>
          <a:p>
            <a:pPr marL="0" indent="0" eaLnBrk="1" hangingPunct="1">
              <a:buNone/>
            </a:pPr>
            <a:endParaRPr lang="en-US" altLang="en-US" sz="1800" dirty="0">
              <a:ea typeface="MS PGothic" charset="0"/>
              <a:cs typeface="Arial" panose="020B0604020202020204" pitchFamily="34" charset="0"/>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b="1" dirty="0">
                <a:ea typeface="MS PGothic" charset="0"/>
                <a:cs typeface="MS PGothic" charset="0"/>
              </a:rPr>
              <a:t>Is the Inefficiency So Bad?</a:t>
            </a:r>
          </a:p>
        </p:txBody>
      </p:sp>
      <p:sp>
        <p:nvSpPr>
          <p:cNvPr id="22531" name="Content Placeholder 2"/>
          <p:cNvSpPr>
            <a:spLocks noGrp="1"/>
          </p:cNvSpPr>
          <p:nvPr>
            <p:ph idx="1"/>
          </p:nvPr>
        </p:nvSpPr>
        <p:spPr/>
        <p:txBody>
          <a:bodyPr/>
          <a:lstStyle/>
          <a:p>
            <a:pPr eaLnBrk="1" hangingPunct="1"/>
            <a:r>
              <a:rPr lang="en-US" sz="3200" dirty="0">
                <a:ea typeface="MS PGothic" charset="0"/>
                <a:cs typeface="MS PGothic" charset="0"/>
              </a:rPr>
              <a:t>Perfect competition</a:t>
            </a:r>
          </a:p>
          <a:p>
            <a:pPr lvl="1" eaLnBrk="1" hangingPunct="1"/>
            <a:r>
              <a:rPr lang="en-US" sz="2400" dirty="0">
                <a:ea typeface="MS PGothic" charset="0"/>
                <a:cs typeface="MS PGothic" charset="0"/>
              </a:rPr>
              <a:t>Lower prices</a:t>
            </a:r>
          </a:p>
          <a:p>
            <a:pPr lvl="1" eaLnBrk="1" hangingPunct="1"/>
            <a:r>
              <a:rPr lang="en-US" sz="2400" dirty="0">
                <a:ea typeface="MS PGothic" charset="0"/>
                <a:cs typeface="MS PGothic" charset="0"/>
              </a:rPr>
              <a:t>Higher quantities</a:t>
            </a:r>
          </a:p>
          <a:p>
            <a:pPr lvl="1" eaLnBrk="1" hangingPunct="1"/>
            <a:r>
              <a:rPr lang="en-US" sz="2400" dirty="0">
                <a:ea typeface="MS PGothic" charset="0"/>
                <a:cs typeface="MS PGothic" charset="0"/>
              </a:rPr>
              <a:t>Efficiency (P = MC, minimum ATC)</a:t>
            </a:r>
          </a:p>
          <a:p>
            <a:pPr lvl="1" eaLnBrk="1" hangingPunct="1"/>
            <a:r>
              <a:rPr lang="en-US" sz="2400" dirty="0">
                <a:ea typeface="MS PGothic" charset="0"/>
                <a:cs typeface="MS PGothic" charset="0"/>
              </a:rPr>
              <a:t>Homogenous products (no variety)</a:t>
            </a:r>
          </a:p>
          <a:p>
            <a:pPr eaLnBrk="1" hangingPunct="1"/>
            <a:r>
              <a:rPr lang="en-US" sz="2800" dirty="0">
                <a:ea typeface="MS PGothic" charset="0"/>
                <a:cs typeface="MS PGothic" charset="0"/>
              </a:rPr>
              <a:t>Monopolistic competition</a:t>
            </a:r>
          </a:p>
          <a:p>
            <a:pPr lvl="1" eaLnBrk="1" hangingPunct="1"/>
            <a:r>
              <a:rPr lang="en-US" sz="2400" dirty="0">
                <a:ea typeface="MS PGothic" charset="0"/>
                <a:cs typeface="MS PGothic" charset="0"/>
              </a:rPr>
              <a:t>Slightly higher prices</a:t>
            </a:r>
          </a:p>
          <a:p>
            <a:pPr lvl="1" eaLnBrk="1" hangingPunct="1"/>
            <a:r>
              <a:rPr lang="en-US" sz="2400" dirty="0">
                <a:ea typeface="MS PGothic" charset="0"/>
                <a:cs typeface="MS PGothic" charset="0"/>
              </a:rPr>
              <a:t>Slightly lower quantities</a:t>
            </a:r>
          </a:p>
          <a:p>
            <a:pPr lvl="1" eaLnBrk="1" hangingPunct="1"/>
            <a:r>
              <a:rPr lang="en-US" sz="2400" dirty="0">
                <a:ea typeface="MS PGothic" charset="0"/>
                <a:cs typeface="MS PGothic" charset="0"/>
              </a:rPr>
              <a:t>Inefficiency (P &gt; MC, not at minimum ATC)</a:t>
            </a:r>
          </a:p>
          <a:p>
            <a:pPr lvl="1" eaLnBrk="1" hangingPunct="1"/>
            <a:r>
              <a:rPr lang="en-US" sz="2400" dirty="0">
                <a:ea typeface="MS PGothic" charset="0"/>
                <a:cs typeface="MS PGothic" charset="0"/>
              </a:rPr>
              <a:t>Differentiated products (variety and choice)</a:t>
            </a:r>
          </a:p>
        </p:txBody>
      </p:sp>
      <p:pic>
        <p:nvPicPr>
          <p:cNvPr id="23556"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55022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13" descr="G:\DirkTextbookN\Jpegs(All)\JpegsBatch3LateJuly\iStock_000016829611Small.jpg"/>
          <p:cNvPicPr>
            <a:picLocks noChangeAspect="1" noChangeArrowheads="1"/>
          </p:cNvPicPr>
          <p:nvPr/>
        </p:nvPicPr>
        <p:blipFill>
          <a:blip r:embed="rId4">
            <a:extLst>
              <a:ext uri="{28A0092B-C50C-407E-A947-70E740481C1C}">
                <a14:useLocalDpi xmlns:a14="http://schemas.microsoft.com/office/drawing/2010/main" val="0"/>
              </a:ext>
            </a:extLst>
          </a:blip>
          <a:srcRect l="4977" t="3922" r="8755" b="36275"/>
          <a:stretch>
            <a:fillRect/>
          </a:stretch>
        </p:blipFill>
        <p:spPr bwMode="auto">
          <a:xfrm>
            <a:off x="7298267" y="4318000"/>
            <a:ext cx="13970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8" name="Picture 14" descr="G:\DirkTextbookN\Jpegs(All)\JpegsBatch3LateJuly\dreamstimesmall_25310708.jpg"/>
          <p:cNvPicPr>
            <a:picLocks noChangeAspect="1" noChangeArrowheads="1"/>
          </p:cNvPicPr>
          <p:nvPr/>
        </p:nvPicPr>
        <p:blipFill>
          <a:blip r:embed="rId5">
            <a:extLst>
              <a:ext uri="{28A0092B-C50C-407E-A947-70E740481C1C}">
                <a14:useLocalDpi xmlns:a14="http://schemas.microsoft.com/office/drawing/2010/main" val="0"/>
              </a:ext>
            </a:extLst>
          </a:blip>
          <a:srcRect l="5167" t="22444" b="19112"/>
          <a:stretch>
            <a:fillRect/>
          </a:stretch>
        </p:blipFill>
        <p:spPr bwMode="auto">
          <a:xfrm>
            <a:off x="8805333" y="4330700"/>
            <a:ext cx="31496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9"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18573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0"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8307937" y="18573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1"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6699270" y="18700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87238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7" dur="500"/>
                                        <p:tgtEl>
                                          <p:spTgt spid="2253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0" dur="500"/>
                                        <p:tgtEl>
                                          <p:spTgt spid="2253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13" dur="500"/>
                                        <p:tgtEl>
                                          <p:spTgt spid="2253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2531">
                                            <p:txEl>
                                              <p:pRg st="4" end="4"/>
                                            </p:txEl>
                                          </p:spTgt>
                                        </p:tgtEl>
                                        <p:attrNameLst>
                                          <p:attrName>style.visibility</p:attrName>
                                        </p:attrNameLst>
                                      </p:cBhvr>
                                      <p:to>
                                        <p:strVal val="visible"/>
                                      </p:to>
                                    </p:set>
                                    <p:animEffect transition="in" filter="checkerboard(across)">
                                      <p:cBhvr>
                                        <p:cTn id="16" dur="500"/>
                                        <p:tgtEl>
                                          <p:spTgt spid="22531">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3561"/>
                                        </p:tgtEl>
                                        <p:attrNameLst>
                                          <p:attrName>style.visibility</p:attrName>
                                        </p:attrNameLst>
                                      </p:cBhvr>
                                      <p:to>
                                        <p:strVal val="visible"/>
                                      </p:to>
                                    </p:set>
                                    <p:animEffect transition="in" filter="barn(inVertical)">
                                      <p:cBhvr>
                                        <p:cTn id="19" dur="500"/>
                                        <p:tgtEl>
                                          <p:spTgt spid="23561"/>
                                        </p:tgtEl>
                                      </p:cBhvr>
                                    </p:animEffect>
                                  </p:childTnLst>
                                </p:cTn>
                              </p:par>
                              <p:par>
                                <p:cTn id="20" presetID="16" presetClass="entr" presetSubtype="21" fill="hold" nodeType="withEffect">
                                  <p:stCondLst>
                                    <p:cond delay="0"/>
                                  </p:stCondLst>
                                  <p:childTnLst>
                                    <p:set>
                                      <p:cBhvr>
                                        <p:cTn id="21" dur="1" fill="hold">
                                          <p:stCondLst>
                                            <p:cond delay="0"/>
                                          </p:stCondLst>
                                        </p:cTn>
                                        <p:tgtEl>
                                          <p:spTgt spid="23560"/>
                                        </p:tgtEl>
                                        <p:attrNameLst>
                                          <p:attrName>style.visibility</p:attrName>
                                        </p:attrNameLst>
                                      </p:cBhvr>
                                      <p:to>
                                        <p:strVal val="visible"/>
                                      </p:to>
                                    </p:set>
                                    <p:animEffect transition="in" filter="barn(inVertical)">
                                      <p:cBhvr>
                                        <p:cTn id="22" dur="500"/>
                                        <p:tgtEl>
                                          <p:spTgt spid="23560"/>
                                        </p:tgtEl>
                                      </p:cBhvr>
                                    </p:animEffect>
                                  </p:childTnLst>
                                </p:cTn>
                              </p:par>
                              <p:par>
                                <p:cTn id="23" presetID="16" presetClass="entr" presetSubtype="21" fill="hold" nodeType="withEffect">
                                  <p:stCondLst>
                                    <p:cond delay="0"/>
                                  </p:stCondLst>
                                  <p:childTnLst>
                                    <p:set>
                                      <p:cBhvr>
                                        <p:cTn id="24" dur="1" fill="hold">
                                          <p:stCondLst>
                                            <p:cond delay="0"/>
                                          </p:stCondLst>
                                        </p:cTn>
                                        <p:tgtEl>
                                          <p:spTgt spid="23559"/>
                                        </p:tgtEl>
                                        <p:attrNameLst>
                                          <p:attrName>style.visibility</p:attrName>
                                        </p:attrNameLst>
                                      </p:cBhvr>
                                      <p:to>
                                        <p:strVal val="visible"/>
                                      </p:to>
                                    </p:set>
                                    <p:animEffect transition="in" filter="barn(inVertical)">
                                      <p:cBhvr>
                                        <p:cTn id="25" dur="500"/>
                                        <p:tgtEl>
                                          <p:spTgt spid="235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2531">
                                            <p:txEl>
                                              <p:pRg st="6" end="6"/>
                                            </p:txEl>
                                          </p:spTgt>
                                        </p:tgtEl>
                                        <p:attrNameLst>
                                          <p:attrName>style.visibility</p:attrName>
                                        </p:attrNameLst>
                                      </p:cBhvr>
                                      <p:to>
                                        <p:strVal val="visible"/>
                                      </p:to>
                                    </p:set>
                                    <p:animEffect transition="in" filter="checkerboard(across)">
                                      <p:cBhvr>
                                        <p:cTn id="30" dur="500"/>
                                        <p:tgtEl>
                                          <p:spTgt spid="22531">
                                            <p:txEl>
                                              <p:pRg st="6" end="6"/>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22531">
                                            <p:txEl>
                                              <p:pRg st="7" end="7"/>
                                            </p:txEl>
                                          </p:spTgt>
                                        </p:tgtEl>
                                        <p:attrNameLst>
                                          <p:attrName>style.visibility</p:attrName>
                                        </p:attrNameLst>
                                      </p:cBhvr>
                                      <p:to>
                                        <p:strVal val="visible"/>
                                      </p:to>
                                    </p:set>
                                    <p:animEffect transition="in" filter="checkerboard(across)">
                                      <p:cBhvr>
                                        <p:cTn id="33" dur="500"/>
                                        <p:tgtEl>
                                          <p:spTgt spid="22531">
                                            <p:txEl>
                                              <p:pRg st="7" end="7"/>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22531">
                                            <p:txEl>
                                              <p:pRg st="8" end="8"/>
                                            </p:txEl>
                                          </p:spTgt>
                                        </p:tgtEl>
                                        <p:attrNameLst>
                                          <p:attrName>style.visibility</p:attrName>
                                        </p:attrNameLst>
                                      </p:cBhvr>
                                      <p:to>
                                        <p:strVal val="visible"/>
                                      </p:to>
                                    </p:set>
                                    <p:animEffect transition="in" filter="checkerboard(across)">
                                      <p:cBhvr>
                                        <p:cTn id="36" dur="500"/>
                                        <p:tgtEl>
                                          <p:spTgt spid="22531">
                                            <p:txEl>
                                              <p:pRg st="8" end="8"/>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22531">
                                            <p:txEl>
                                              <p:pRg st="9" end="9"/>
                                            </p:txEl>
                                          </p:spTgt>
                                        </p:tgtEl>
                                        <p:attrNameLst>
                                          <p:attrName>style.visibility</p:attrName>
                                        </p:attrNameLst>
                                      </p:cBhvr>
                                      <p:to>
                                        <p:strVal val="visible"/>
                                      </p:to>
                                    </p:set>
                                    <p:animEffect transition="in" filter="checkerboard(across)">
                                      <p:cBhvr>
                                        <p:cTn id="39" dur="500"/>
                                        <p:tgtEl>
                                          <p:spTgt spid="22531">
                                            <p:txEl>
                                              <p:pRg st="9" end="9"/>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23557"/>
                                        </p:tgtEl>
                                        <p:attrNameLst>
                                          <p:attrName>style.visibility</p:attrName>
                                        </p:attrNameLst>
                                      </p:cBhvr>
                                      <p:to>
                                        <p:strVal val="visible"/>
                                      </p:to>
                                    </p:set>
                                    <p:animEffect transition="in" filter="barn(inVertical)">
                                      <p:cBhvr>
                                        <p:cTn id="42" dur="500"/>
                                        <p:tgtEl>
                                          <p:spTgt spid="23557"/>
                                        </p:tgtEl>
                                      </p:cBhvr>
                                    </p:animEffect>
                                  </p:childTnLst>
                                </p:cTn>
                              </p:par>
                              <p:par>
                                <p:cTn id="43" presetID="16" presetClass="entr" presetSubtype="21" fill="hold" nodeType="withEffect">
                                  <p:stCondLst>
                                    <p:cond delay="0"/>
                                  </p:stCondLst>
                                  <p:childTnLst>
                                    <p:set>
                                      <p:cBhvr>
                                        <p:cTn id="44" dur="1" fill="hold">
                                          <p:stCondLst>
                                            <p:cond delay="0"/>
                                          </p:stCondLst>
                                        </p:cTn>
                                        <p:tgtEl>
                                          <p:spTgt spid="23558"/>
                                        </p:tgtEl>
                                        <p:attrNameLst>
                                          <p:attrName>style.visibility</p:attrName>
                                        </p:attrNameLst>
                                      </p:cBhvr>
                                      <p:to>
                                        <p:strVal val="visible"/>
                                      </p:to>
                                    </p:set>
                                    <p:animEffect transition="in" filter="barn(inVertical)">
                                      <p:cBhvr>
                                        <p:cTn id="45" dur="500"/>
                                        <p:tgtEl>
                                          <p:spTgt spid="23558"/>
                                        </p:tgtEl>
                                      </p:cBhvr>
                                    </p:animEffect>
                                  </p:childTnLst>
                                </p:cTn>
                              </p:par>
                              <p:par>
                                <p:cTn id="46" presetID="16" presetClass="entr" presetSubtype="21" fill="hold" nodeType="withEffect">
                                  <p:stCondLst>
                                    <p:cond delay="0"/>
                                  </p:stCondLst>
                                  <p:childTnLst>
                                    <p:set>
                                      <p:cBhvr>
                                        <p:cTn id="47" dur="1" fill="hold">
                                          <p:stCondLst>
                                            <p:cond delay="0"/>
                                          </p:stCondLst>
                                        </p:cTn>
                                        <p:tgtEl>
                                          <p:spTgt spid="23556"/>
                                        </p:tgtEl>
                                        <p:attrNameLst>
                                          <p:attrName>style.visibility</p:attrName>
                                        </p:attrNameLst>
                                      </p:cBhvr>
                                      <p:to>
                                        <p:strVal val="visible"/>
                                      </p:to>
                                    </p:set>
                                    <p:animEffect transition="in" filter="barn(inVertical)">
                                      <p:cBhvr>
                                        <p:cTn id="48"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332499" y="29"/>
            <a:ext cx="11372667" cy="1527175"/>
          </a:xfrm>
        </p:spPr>
        <p:txBody>
          <a:bodyPr/>
          <a:lstStyle/>
          <a:p>
            <a:r>
              <a:rPr lang="en-US" b="1" dirty="0">
                <a:ea typeface="MS PGothic" charset="0"/>
              </a:rPr>
              <a:t>Varying Degrees of Product Differentiation</a:t>
            </a:r>
          </a:p>
        </p:txBody>
      </p:sp>
      <p:sp>
        <p:nvSpPr>
          <p:cNvPr id="23555" name="Content Placeholder 2"/>
          <p:cNvSpPr>
            <a:spLocks noGrp="1"/>
          </p:cNvSpPr>
          <p:nvPr>
            <p:ph idx="1"/>
          </p:nvPr>
        </p:nvSpPr>
        <p:spPr>
          <a:xfrm>
            <a:off x="203200" y="1712913"/>
            <a:ext cx="10972800" cy="4895850"/>
          </a:xfrm>
        </p:spPr>
        <p:txBody>
          <a:bodyPr/>
          <a:lstStyle/>
          <a:p>
            <a:pPr eaLnBrk="1" hangingPunct="1"/>
            <a:r>
              <a:rPr lang="en-US" sz="3200" dirty="0">
                <a:ea typeface="MS PGothic" charset="0"/>
              </a:rPr>
              <a:t>A highly differentiated product means</a:t>
            </a:r>
          </a:p>
          <a:p>
            <a:pPr lvl="1" eaLnBrk="1" hangingPunct="1"/>
            <a:r>
              <a:rPr lang="en-US" sz="2800" dirty="0">
                <a:ea typeface="MS PGothic" charset="0"/>
              </a:rPr>
              <a:t>Higher prices and markups.</a:t>
            </a:r>
          </a:p>
          <a:p>
            <a:pPr lvl="1" eaLnBrk="1" hangingPunct="1"/>
            <a:r>
              <a:rPr lang="en-US" sz="2800" dirty="0">
                <a:ea typeface="MS PGothic" charset="0"/>
              </a:rPr>
              <a:t>Larger excess capacity.</a:t>
            </a:r>
          </a:p>
          <a:p>
            <a:pPr eaLnBrk="1" hangingPunct="1"/>
            <a:r>
              <a:rPr lang="en-US" sz="3200" dirty="0">
                <a:ea typeface="MS PGothic" charset="0"/>
              </a:rPr>
              <a:t>A less-differentiated product means</a:t>
            </a:r>
          </a:p>
          <a:p>
            <a:pPr lvl="1" eaLnBrk="1" hangingPunct="1"/>
            <a:r>
              <a:rPr lang="en-US" sz="2800" dirty="0">
                <a:ea typeface="MS PGothic" charset="0"/>
              </a:rPr>
              <a:t>Lower prices and markups.</a:t>
            </a:r>
          </a:p>
          <a:p>
            <a:pPr lvl="1" eaLnBrk="1" hangingPunct="1"/>
            <a:r>
              <a:rPr lang="en-US" sz="2800" dirty="0">
                <a:ea typeface="MS PGothic" charset="0"/>
              </a:rPr>
              <a:t>Less excess capacity.</a:t>
            </a:r>
          </a:p>
        </p:txBody>
      </p:sp>
      <p:pic>
        <p:nvPicPr>
          <p:cNvPr id="24580" name="Picture 9" descr="I:\DirkTextbookN\Jpegs(All)\VOLUME_1_MICRO_Class-test\07_PRINECO_CH06.jpg"/>
          <p:cNvPicPr>
            <a:picLocks noChangeAspect="1" noChangeArrowheads="1"/>
          </p:cNvPicPr>
          <p:nvPr/>
        </p:nvPicPr>
        <p:blipFill>
          <a:blip r:embed="rId3">
            <a:extLst>
              <a:ext uri="{28A0092B-C50C-407E-A947-70E740481C1C}">
                <a14:useLocalDpi xmlns:a14="http://schemas.microsoft.com/office/drawing/2010/main" val="0"/>
              </a:ext>
            </a:extLst>
          </a:blip>
          <a:srcRect l="13055" t="7826" r="11098" b="9592"/>
          <a:stretch>
            <a:fillRect/>
          </a:stretch>
        </p:blipFill>
        <p:spPr bwMode="auto">
          <a:xfrm>
            <a:off x="7400681" y="1860668"/>
            <a:ext cx="1983316" cy="225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1" name="Picture 6" descr="G:\DirkTextbookN\Jpegs(All)\JpegsBatch3LateJuly\dreamstimesmall_208045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640" y="4416426"/>
            <a:ext cx="4404784" cy="2192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90159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checkerboard(across)">
                                      <p:cBhvr>
                                        <p:cTn id="7" dur="500"/>
                                        <p:tgtEl>
                                          <p:spTgt spid="2355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3555">
                                            <p:txEl>
                                              <p:pRg st="2" end="2"/>
                                            </p:txEl>
                                          </p:spTgt>
                                        </p:tgtEl>
                                        <p:attrNameLst>
                                          <p:attrName>style.visibility</p:attrName>
                                        </p:attrNameLst>
                                      </p:cBhvr>
                                      <p:to>
                                        <p:strVal val="visible"/>
                                      </p:to>
                                    </p:set>
                                    <p:animEffect transition="in" filter="checkerboard(across)">
                                      <p:cBhvr>
                                        <p:cTn id="10" dur="500"/>
                                        <p:tgtEl>
                                          <p:spTgt spid="2355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4580"/>
                                        </p:tgtEl>
                                        <p:attrNameLst>
                                          <p:attrName>style.visibility</p:attrName>
                                        </p:attrNameLst>
                                      </p:cBhvr>
                                      <p:to>
                                        <p:strVal val="visible"/>
                                      </p:to>
                                    </p:set>
                                    <p:animEffect transition="in" filter="barn(inVertical)">
                                      <p:cBhvr>
                                        <p:cTn id="13" dur="500"/>
                                        <p:tgtEl>
                                          <p:spTgt spid="245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3555">
                                            <p:txEl>
                                              <p:pRg st="4" end="4"/>
                                            </p:txEl>
                                          </p:spTgt>
                                        </p:tgtEl>
                                        <p:attrNameLst>
                                          <p:attrName>style.visibility</p:attrName>
                                        </p:attrNameLst>
                                      </p:cBhvr>
                                      <p:to>
                                        <p:strVal val="visible"/>
                                      </p:to>
                                    </p:set>
                                    <p:animEffect transition="in" filter="checkerboard(across)">
                                      <p:cBhvr>
                                        <p:cTn id="18" dur="500"/>
                                        <p:tgtEl>
                                          <p:spTgt spid="23555">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animEffect transition="in" filter="checkerboard(across)">
                                      <p:cBhvr>
                                        <p:cTn id="21" dur="500"/>
                                        <p:tgtEl>
                                          <p:spTgt spid="23555">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4581"/>
                                        </p:tgtEl>
                                        <p:attrNameLst>
                                          <p:attrName>style.visibility</p:attrName>
                                        </p:attrNameLst>
                                      </p:cBhvr>
                                      <p:to>
                                        <p:strVal val="visible"/>
                                      </p:to>
                                    </p:set>
                                    <p:animEffect transition="in" filter="barn(inVertical)">
                                      <p:cBhvr>
                                        <p:cTn id="24"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67" y="1954213"/>
            <a:ext cx="11087100" cy="3763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t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90239" y="2057400"/>
            <a:ext cx="9368367" cy="1804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L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5300" y="2357438"/>
            <a:ext cx="3225800" cy="286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Lefficienc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21052" y="3765559"/>
            <a:ext cx="844549"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exces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40933" y="4718059"/>
            <a:ext cx="2178051" cy="67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q.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10936" y="3328988"/>
            <a:ext cx="154517" cy="230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R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62290" y="3035300"/>
            <a:ext cx="4430183" cy="176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Refficiancy.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17052" y="3848100"/>
            <a:ext cx="844549" cy="178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Rexcess.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192684" y="4897438"/>
            <a:ext cx="2072216" cy="481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Rq.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078387" y="3738572"/>
            <a:ext cx="154516" cy="188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title1.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334684" y="5718184"/>
            <a:ext cx="2175933"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title2.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424340" y="5718184"/>
            <a:ext cx="2123017"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65" name="Title 15"/>
          <p:cNvSpPr>
            <a:spLocks noGrp="1"/>
          </p:cNvSpPr>
          <p:nvPr>
            <p:ph type="title"/>
          </p:nvPr>
        </p:nvSpPr>
        <p:spPr>
          <a:xfrm>
            <a:off x="41558" y="191510"/>
            <a:ext cx="12566073" cy="1143000"/>
          </a:xfrm>
        </p:spPr>
        <p:txBody>
          <a:bodyPr/>
          <a:lstStyle/>
          <a:p>
            <a:pPr algn="l" eaLnBrk="1" hangingPunct="1"/>
            <a:r>
              <a:rPr lang="en-US" b="1" dirty="0">
                <a:ea typeface="MS PGothic" charset="0"/>
              </a:rPr>
              <a:t>Differentiation, Excess Capacity, and Efficiency</a:t>
            </a:r>
          </a:p>
        </p:txBody>
      </p:sp>
    </p:spTree>
    <p:extLst>
      <p:ext uri="{BB962C8B-B14F-4D97-AF65-F5344CB8AC3E}">
        <p14:creationId xmlns:p14="http://schemas.microsoft.com/office/powerpoint/2010/main" val="2015169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1000"/>
                                        <p:tgtEl>
                                          <p:spTgt spid="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10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981201" y="1"/>
            <a:ext cx="8570913" cy="1527175"/>
          </a:xfrm>
        </p:spPr>
        <p:txBody>
          <a:bodyPr/>
          <a:lstStyle/>
          <a:p>
            <a:pPr algn="l"/>
            <a:r>
              <a:rPr lang="en-US" b="1" dirty="0"/>
              <a:t>Economics in “Hugs”</a:t>
            </a:r>
            <a:endParaRPr lang="en-US" b="1" i="1" dirty="0"/>
          </a:p>
        </p:txBody>
      </p:sp>
      <p:sp>
        <p:nvSpPr>
          <p:cNvPr id="75778" name="Content Placeholder 2"/>
          <p:cNvSpPr>
            <a:spLocks noGrp="1"/>
          </p:cNvSpPr>
          <p:nvPr>
            <p:ph idx="1"/>
          </p:nvPr>
        </p:nvSpPr>
        <p:spPr>
          <a:xfrm>
            <a:off x="1981200" y="1712914"/>
            <a:ext cx="8229600" cy="1379537"/>
          </a:xfrm>
        </p:spPr>
        <p:txBody>
          <a:bodyPr/>
          <a:lstStyle/>
          <a:p>
            <a:r>
              <a:rPr lang="en-US" sz="3200" dirty="0"/>
              <a:t>“Free Hugs Prank: $2 Deluxe Hugs”</a:t>
            </a:r>
          </a:p>
          <a:p>
            <a:pPr lvl="1"/>
            <a:r>
              <a:rPr lang="en-US" sz="2800" dirty="0"/>
              <a:t>Is a $2 hug better than a free hug?</a:t>
            </a:r>
          </a:p>
        </p:txBody>
      </p:sp>
      <p:pic>
        <p:nvPicPr>
          <p:cNvPr id="7577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3278188"/>
            <a:ext cx="1549400" cy="1473200"/>
          </a:xfrm>
          <a:prstGeom prst="rect">
            <a:avLst/>
          </a:prstGeom>
          <a:noFill/>
          <a:ln w="9525">
            <a:noFill/>
            <a:miter lim="800000"/>
            <a:headEnd/>
            <a:tailEnd/>
          </a:ln>
        </p:spPr>
      </p:pic>
    </p:spTree>
    <p:extLst>
      <p:ext uri="{BB962C8B-B14F-4D97-AF65-F5344CB8AC3E}">
        <p14:creationId xmlns:p14="http://schemas.microsoft.com/office/powerpoint/2010/main" val="142585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349253" y="21861"/>
            <a:ext cx="10972800" cy="1527175"/>
          </a:xfrm>
        </p:spPr>
        <p:txBody>
          <a:bodyPr/>
          <a:lstStyle/>
          <a:p>
            <a:r>
              <a:rPr lang="en-US" b="1" dirty="0">
                <a:ea typeface="MS PGothic" charset="0"/>
              </a:rPr>
              <a:t>Advertising</a:t>
            </a:r>
          </a:p>
        </p:txBody>
      </p:sp>
      <p:sp>
        <p:nvSpPr>
          <p:cNvPr id="25603" name="Content Placeholder 2"/>
          <p:cNvSpPr>
            <a:spLocks noGrp="1"/>
          </p:cNvSpPr>
          <p:nvPr>
            <p:ph idx="1"/>
          </p:nvPr>
        </p:nvSpPr>
        <p:spPr>
          <a:xfrm>
            <a:off x="349253" y="1712913"/>
            <a:ext cx="6982883" cy="4895850"/>
          </a:xfrm>
        </p:spPr>
        <p:txBody>
          <a:bodyPr/>
          <a:lstStyle/>
          <a:p>
            <a:pPr eaLnBrk="1" hangingPunct="1"/>
            <a:r>
              <a:rPr lang="en-US" sz="2800" dirty="0">
                <a:ea typeface="MS PGothic" charset="0"/>
              </a:rPr>
              <a:t>Advertising</a:t>
            </a:r>
          </a:p>
          <a:p>
            <a:pPr lvl="1" eaLnBrk="1" hangingPunct="1"/>
            <a:r>
              <a:rPr lang="en-US" sz="2400" dirty="0">
                <a:ea typeface="MS PGothic" charset="0"/>
              </a:rPr>
              <a:t>A method of nonprice competition</a:t>
            </a:r>
          </a:p>
          <a:p>
            <a:pPr lvl="1" eaLnBrk="1" hangingPunct="1"/>
            <a:r>
              <a:rPr lang="en-US" sz="2400" dirty="0">
                <a:ea typeface="MS PGothic" charset="0"/>
              </a:rPr>
              <a:t>Represents 2% of U.S. annual economic output</a:t>
            </a:r>
          </a:p>
          <a:p>
            <a:pPr eaLnBrk="1" hangingPunct="1"/>
            <a:r>
              <a:rPr lang="en-US" sz="2800" dirty="0">
                <a:ea typeface="MS PGothic" charset="0"/>
              </a:rPr>
              <a:t>Why advertise?</a:t>
            </a:r>
          </a:p>
          <a:p>
            <a:pPr lvl="1" eaLnBrk="1" hangingPunct="1"/>
            <a:r>
              <a:rPr lang="en-US" sz="2400" dirty="0">
                <a:ea typeface="MS PGothic" charset="0"/>
              </a:rPr>
              <a:t>Provide information for consumers</a:t>
            </a:r>
          </a:p>
          <a:p>
            <a:pPr lvl="1" eaLnBrk="1" hangingPunct="1"/>
            <a:r>
              <a:rPr lang="en-US" sz="2400" dirty="0">
                <a:ea typeface="MS PGothic" charset="0"/>
              </a:rPr>
              <a:t>Further differentiate the product</a:t>
            </a:r>
          </a:p>
          <a:p>
            <a:pPr lvl="1" eaLnBrk="1" hangingPunct="1"/>
            <a:r>
              <a:rPr lang="en-US" sz="2400" dirty="0">
                <a:ea typeface="MS PGothic" charset="0"/>
              </a:rPr>
              <a:t>Increase demand for the product</a:t>
            </a:r>
          </a:p>
        </p:txBody>
      </p:sp>
      <p:pic>
        <p:nvPicPr>
          <p:cNvPr id="27652" name="Picture 6" descr="I:\DirkTextbookN\Jpegs(All)\VOLUME_1_MICRO_Class-test\11_PRINECO_CH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317" y="3429000"/>
            <a:ext cx="6144683" cy="323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66029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0" dur="500"/>
                                        <p:tgtEl>
                                          <p:spTgt spid="256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barn(inVertical)">
                                      <p:cBhvr>
                                        <p:cTn id="13" dur="500"/>
                                        <p:tgtEl>
                                          <p:spTgt spid="276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18" dur="500"/>
                                        <p:tgtEl>
                                          <p:spTgt spid="2560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1" dur="500"/>
                                        <p:tgtEl>
                                          <p:spTgt spid="2560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25603">
                                            <p:txEl>
                                              <p:pRg st="6" end="6"/>
                                            </p:txEl>
                                          </p:spTgt>
                                        </p:tgtEl>
                                        <p:attrNameLst>
                                          <p:attrName>style.visibility</p:attrName>
                                        </p:attrNameLst>
                                      </p:cBhvr>
                                      <p:to>
                                        <p:strVal val="visible"/>
                                      </p:to>
                                    </p:set>
                                    <p:animEffect transition="in" filter="checkerboard(across)">
                                      <p:cBhvr>
                                        <p:cTn id="24"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06400"/>
            <a:ext cx="11374967" cy="6057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5730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82600"/>
            <a:ext cx="11374967" cy="5886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3935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4"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6" y="1758953"/>
            <a:ext cx="8083551" cy="462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d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1824038"/>
            <a:ext cx="5520267" cy="3865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d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2235" y="3857634"/>
            <a:ext cx="5306484" cy="208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00" name="Title 7"/>
          <p:cNvSpPr>
            <a:spLocks noGrp="1"/>
          </p:cNvSpPr>
          <p:nvPr>
            <p:ph type="title"/>
          </p:nvPr>
        </p:nvSpPr>
        <p:spPr/>
        <p:txBody>
          <a:bodyPr/>
          <a:lstStyle/>
          <a:p>
            <a:pPr eaLnBrk="1" hangingPunct="1"/>
            <a:r>
              <a:rPr lang="en-US" b="1" dirty="0">
                <a:ea typeface="MS PGothic" charset="0"/>
              </a:rPr>
              <a:t>Advertising and Demand</a:t>
            </a:r>
          </a:p>
        </p:txBody>
      </p:sp>
      <p:sp>
        <p:nvSpPr>
          <p:cNvPr id="2" name="TextBox 1"/>
          <p:cNvSpPr txBox="1"/>
          <p:nvPr/>
        </p:nvSpPr>
        <p:spPr>
          <a:xfrm>
            <a:off x="5190108" y="1741852"/>
            <a:ext cx="6216574" cy="1815882"/>
          </a:xfrm>
          <a:prstGeom prst="rect">
            <a:avLst/>
          </a:prstGeom>
          <a:noFill/>
        </p:spPr>
        <p:txBody>
          <a:bodyPr wrap="none" rtlCol="0">
            <a:spAutoFit/>
          </a:bodyPr>
          <a:lstStyle/>
          <a:p>
            <a:r>
              <a:rPr lang="en-US" sz="2800" dirty="0">
                <a:solidFill>
                  <a:schemeClr val="tx2">
                    <a:lumMod val="60000"/>
                    <a:lumOff val="40000"/>
                  </a:schemeClr>
                </a:solidFill>
                <a:latin typeface="Cambria" panose="02040503050406030204" pitchFamily="18" charset="0"/>
              </a:rPr>
              <a:t>Advertising is designed to decrease the </a:t>
            </a:r>
          </a:p>
          <a:p>
            <a:r>
              <a:rPr lang="en-US" sz="2800" dirty="0">
                <a:solidFill>
                  <a:schemeClr val="tx2">
                    <a:lumMod val="60000"/>
                    <a:lumOff val="40000"/>
                  </a:schemeClr>
                </a:solidFill>
                <a:latin typeface="Cambria" panose="02040503050406030204" pitchFamily="18" charset="0"/>
              </a:rPr>
              <a:t>price elasticity of demand (makes more</a:t>
            </a:r>
          </a:p>
          <a:p>
            <a:r>
              <a:rPr lang="en-US" sz="2800" dirty="0">
                <a:solidFill>
                  <a:schemeClr val="tx2">
                    <a:lumMod val="60000"/>
                    <a:lumOff val="40000"/>
                  </a:schemeClr>
                </a:solidFill>
                <a:latin typeface="Cambria" panose="02040503050406030204" pitchFamily="18" charset="0"/>
              </a:rPr>
              <a:t>inelastic) for the firm and shift firm's</a:t>
            </a:r>
          </a:p>
          <a:p>
            <a:r>
              <a:rPr lang="en-US" sz="2800" dirty="0">
                <a:solidFill>
                  <a:schemeClr val="tx2">
                    <a:lumMod val="60000"/>
                    <a:lumOff val="40000"/>
                  </a:schemeClr>
                </a:solidFill>
                <a:latin typeface="Cambria" panose="02040503050406030204" pitchFamily="18" charset="0"/>
              </a:rPr>
              <a:t>demand curve right.</a:t>
            </a:r>
          </a:p>
        </p:txBody>
      </p:sp>
    </p:spTree>
    <p:extLst>
      <p:ext uri="{BB962C8B-B14F-4D97-AF65-F5344CB8AC3E}">
        <p14:creationId xmlns:p14="http://schemas.microsoft.com/office/powerpoint/2010/main" val="3202269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9"/>
            <a:ext cx="10972800" cy="1527175"/>
          </a:xfrm>
        </p:spPr>
        <p:txBody>
          <a:bodyPr/>
          <a:lstStyle/>
          <a:p>
            <a:r>
              <a:rPr lang="en-US" b="1" dirty="0">
                <a:ea typeface="MS PGothic" charset="0"/>
              </a:rPr>
              <a:t>Who Advertises?</a:t>
            </a:r>
          </a:p>
        </p:txBody>
      </p:sp>
      <p:sp>
        <p:nvSpPr>
          <p:cNvPr id="27651"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Perfect competition</a:t>
            </a:r>
          </a:p>
          <a:p>
            <a:pPr lvl="1" eaLnBrk="1" hangingPunct="1"/>
            <a:r>
              <a:rPr lang="en-US" sz="2400" dirty="0">
                <a:ea typeface="MS PGothic" charset="0"/>
              </a:rPr>
              <a:t>Homogenous products means that advertising won</a:t>
            </a:r>
            <a:r>
              <a:rPr lang="en-US" altLang="ja-JP" sz="2400" dirty="0">
                <a:ea typeface="MS PGothic" charset="0"/>
              </a:rPr>
              <a:t>'t help an individual firm.</a:t>
            </a:r>
          </a:p>
          <a:p>
            <a:pPr lvl="1" eaLnBrk="1" hangingPunct="1"/>
            <a:r>
              <a:rPr lang="en-US" altLang="ja-JP" sz="2400" dirty="0">
                <a:solidFill>
                  <a:srgbClr val="FF0000"/>
                </a:solidFill>
                <a:ea typeface="MS PGothic" charset="0"/>
              </a:rPr>
              <a:t>Advertising is least effective in a perfectly competitive industry.</a:t>
            </a:r>
          </a:p>
          <a:p>
            <a:pPr lvl="1" eaLnBrk="1" hangingPunct="1"/>
            <a:r>
              <a:rPr lang="en-US" sz="2400" dirty="0">
                <a:ea typeface="MS PGothic" charset="0"/>
              </a:rPr>
              <a:t>A single firm that advertises would be at a cost disadvantage.</a:t>
            </a:r>
          </a:p>
          <a:p>
            <a:pPr lvl="1" eaLnBrk="1" hangingPunct="1"/>
            <a:r>
              <a:rPr lang="en-US" sz="2400" dirty="0">
                <a:ea typeface="MS PGothic" charset="0"/>
              </a:rPr>
              <a:t>However, the industry can still benefit from advertising.</a:t>
            </a:r>
          </a:p>
          <a:p>
            <a:pPr eaLnBrk="1" hangingPunct="1"/>
            <a:r>
              <a:rPr lang="en-US" sz="2800" dirty="0">
                <a:ea typeface="MS PGothic" charset="0"/>
              </a:rPr>
              <a:t>Examples:</a:t>
            </a:r>
          </a:p>
          <a:p>
            <a:pPr lvl="1" eaLnBrk="1" hangingPunct="1"/>
            <a:r>
              <a:rPr lang="en-US" sz="2400" dirty="0">
                <a:ea typeface="MS PGothic" charset="0"/>
              </a:rPr>
              <a:t>Beef</a:t>
            </a:r>
          </a:p>
          <a:p>
            <a:pPr lvl="1" eaLnBrk="1" hangingPunct="1"/>
            <a:r>
              <a:rPr lang="en-US" sz="2400" dirty="0">
                <a:ea typeface="MS PGothic" charset="0"/>
              </a:rPr>
              <a:t>Milk</a:t>
            </a:r>
          </a:p>
          <a:p>
            <a:pPr lvl="1" eaLnBrk="1" hangingPunct="1"/>
            <a:r>
              <a:rPr lang="en-US" sz="2400" dirty="0">
                <a:ea typeface="MS PGothic" charset="0"/>
              </a:rPr>
              <a:t>Orange juice</a:t>
            </a:r>
          </a:p>
        </p:txBody>
      </p:sp>
      <p:pic>
        <p:nvPicPr>
          <p:cNvPr id="29700" name="Picture 6" descr="I:\DirkTextbookN\Jpegs(All)\VOLUME_1_MICRO_Class-test\10_PRINECO_CH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868" y="4284672"/>
            <a:ext cx="2252133" cy="229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1" name="Picture 6" descr="G:\DirkTextbookN\Jpegs(All)\JpegsBatch3LateJuly\BX1R35.jpg"/>
          <p:cNvPicPr>
            <a:picLocks noChangeAspect="1" noChangeArrowheads="1"/>
          </p:cNvPicPr>
          <p:nvPr/>
        </p:nvPicPr>
        <p:blipFill>
          <a:blip r:embed="rId4">
            <a:extLst>
              <a:ext uri="{28A0092B-C50C-407E-A947-70E740481C1C}">
                <a14:useLocalDpi xmlns:a14="http://schemas.microsoft.com/office/drawing/2010/main" val="0"/>
              </a:ext>
            </a:extLst>
          </a:blip>
          <a:srcRect l="22282" t="5824" r="22583" b="5632"/>
          <a:stretch>
            <a:fillRect/>
          </a:stretch>
        </p:blipFill>
        <p:spPr bwMode="auto">
          <a:xfrm>
            <a:off x="8062385" y="4291022"/>
            <a:ext cx="1253067" cy="221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5389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checkerboard(across)">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checkerboard(across)">
                                      <p:cBhvr>
                                        <p:cTn id="12" dur="500"/>
                                        <p:tgtEl>
                                          <p:spTgt spid="2765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checkerboard(across)">
                                      <p:cBhvr>
                                        <p:cTn id="15" dur="500"/>
                                        <p:tgtEl>
                                          <p:spTgt spid="2765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checkerboard(across)">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animEffect transition="in" filter="checkerboard(across)">
                                      <p:cBhvr>
                                        <p:cTn id="23" dur="500"/>
                                        <p:tgtEl>
                                          <p:spTgt spid="2765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7651">
                                            <p:txEl>
                                              <p:pRg st="7" end="7"/>
                                            </p:txEl>
                                          </p:spTgt>
                                        </p:tgtEl>
                                        <p:attrNameLst>
                                          <p:attrName>style.visibility</p:attrName>
                                        </p:attrNameLst>
                                      </p:cBhvr>
                                      <p:to>
                                        <p:strVal val="visible"/>
                                      </p:to>
                                    </p:set>
                                    <p:animEffect transition="in" filter="checkerboard(across)">
                                      <p:cBhvr>
                                        <p:cTn id="26" dur="500"/>
                                        <p:tgtEl>
                                          <p:spTgt spid="2765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animEffect transition="in" filter="checkerboard(across)">
                                      <p:cBhvr>
                                        <p:cTn id="29" dur="500"/>
                                        <p:tgtEl>
                                          <p:spTgt spid="27651">
                                            <p:txEl>
                                              <p:pRg st="8" end="8"/>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29700"/>
                                        </p:tgtEl>
                                        <p:attrNameLst>
                                          <p:attrName>style.visibility</p:attrName>
                                        </p:attrNameLst>
                                      </p:cBhvr>
                                      <p:to>
                                        <p:strVal val="visible"/>
                                      </p:to>
                                    </p:set>
                                    <p:animEffect transition="in" filter="barn(inVertical)">
                                      <p:cBhvr>
                                        <p:cTn id="32" dur="500"/>
                                        <p:tgtEl>
                                          <p:spTgt spid="29700"/>
                                        </p:tgtEl>
                                      </p:cBhvr>
                                    </p:animEffect>
                                  </p:childTnLst>
                                </p:cTn>
                              </p:par>
                              <p:par>
                                <p:cTn id="33" presetID="16" presetClass="entr" presetSubtype="21" fill="hold" nodeType="withEffect">
                                  <p:stCondLst>
                                    <p:cond delay="0"/>
                                  </p:stCondLst>
                                  <p:childTnLst>
                                    <p:set>
                                      <p:cBhvr>
                                        <p:cTn id="34" dur="1" fill="hold">
                                          <p:stCondLst>
                                            <p:cond delay="0"/>
                                          </p:stCondLst>
                                        </p:cTn>
                                        <p:tgtEl>
                                          <p:spTgt spid="29701"/>
                                        </p:tgtEl>
                                        <p:attrNameLst>
                                          <p:attrName>style.visibility</p:attrName>
                                        </p:attrNameLst>
                                      </p:cBhvr>
                                      <p:to>
                                        <p:strVal val="visible"/>
                                      </p:to>
                                    </p:set>
                                    <p:animEffect transition="in" filter="barn(inVertical)">
                                      <p:cBhvr>
                                        <p:cTn id="35"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9"/>
            <a:ext cx="10972800" cy="1527175"/>
          </a:xfrm>
        </p:spPr>
        <p:txBody>
          <a:bodyPr/>
          <a:lstStyle/>
          <a:p>
            <a:r>
              <a:rPr lang="en-US" b="1" dirty="0">
                <a:ea typeface="MS PGothic" charset="0"/>
              </a:rPr>
              <a:t>Who Advertises?</a:t>
            </a:r>
          </a:p>
        </p:txBody>
      </p:sp>
      <p:sp>
        <p:nvSpPr>
          <p:cNvPr id="28675" name="Content Placeholder 2"/>
          <p:cNvSpPr>
            <a:spLocks noGrp="1"/>
          </p:cNvSpPr>
          <p:nvPr>
            <p:ph idx="1"/>
          </p:nvPr>
        </p:nvSpPr>
        <p:spPr>
          <a:xfrm>
            <a:off x="609600" y="1712913"/>
            <a:ext cx="10972800" cy="4895850"/>
          </a:xfrm>
        </p:spPr>
        <p:txBody>
          <a:bodyPr/>
          <a:lstStyle/>
          <a:p>
            <a:pPr eaLnBrk="1" hangingPunct="1"/>
            <a:r>
              <a:rPr lang="en-US" sz="2800" dirty="0">
                <a:ea typeface="MS PGothic" charset="0"/>
              </a:rPr>
              <a:t>Monopolistic competition</a:t>
            </a:r>
          </a:p>
          <a:p>
            <a:pPr lvl="1" eaLnBrk="1" hangingPunct="1"/>
            <a:r>
              <a:rPr lang="en-US" sz="2400" dirty="0">
                <a:ea typeface="MS PGothic" charset="0"/>
              </a:rPr>
              <a:t>Advertising is widespread and beneficial to individual firms with differentiated products.</a:t>
            </a:r>
          </a:p>
          <a:p>
            <a:pPr lvl="1" eaLnBrk="1" hangingPunct="1"/>
            <a:r>
              <a:rPr lang="en-US" sz="2400" dirty="0">
                <a:ea typeface="MS PGothic" charset="0"/>
              </a:rPr>
              <a:t>Advertising can increase demand for single firm</a:t>
            </a:r>
            <a:r>
              <a:rPr lang="en-US" altLang="ja-JP" sz="2400" dirty="0">
                <a:ea typeface="MS PGothic" charset="0"/>
              </a:rPr>
              <a:t>'s product.</a:t>
            </a:r>
          </a:p>
          <a:p>
            <a:pPr eaLnBrk="1" hangingPunct="1"/>
            <a:r>
              <a:rPr lang="en-US" sz="2800" dirty="0">
                <a:ea typeface="MS PGothic" charset="0"/>
              </a:rPr>
              <a:t>Examples:</a:t>
            </a:r>
          </a:p>
          <a:p>
            <a:pPr lvl="1" eaLnBrk="1" hangingPunct="1"/>
            <a:r>
              <a:rPr lang="en-US" sz="2400" dirty="0">
                <a:ea typeface="MS PGothic" charset="0"/>
              </a:rPr>
              <a:t>Fast-food restaurants</a:t>
            </a:r>
          </a:p>
          <a:p>
            <a:pPr lvl="1" eaLnBrk="1" hangingPunct="1"/>
            <a:r>
              <a:rPr lang="en-US" sz="2400" dirty="0">
                <a:ea typeface="MS PGothic" charset="0"/>
              </a:rPr>
              <a:t>Clothing stores</a:t>
            </a:r>
          </a:p>
        </p:txBody>
      </p:sp>
      <p:pic>
        <p:nvPicPr>
          <p:cNvPr id="59395" name="Picture 6" descr="I:\DirkTextbookN\Jpegs(All)\VOLUME_1_MICRO_Class-test\013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584" y="3675063"/>
            <a:ext cx="2937933" cy="306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6068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checkerboard(across)">
                                      <p:cBhvr>
                                        <p:cTn id="7" dur="500"/>
                                        <p:tgtEl>
                                          <p:spTgt spid="2867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checkerboard(across)">
                                      <p:cBhvr>
                                        <p:cTn id="10" dur="500"/>
                                        <p:tgtEl>
                                          <p:spTgt spid="28675">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animEffect transition="in" filter="checkerboard(across)">
                                      <p:cBhvr>
                                        <p:cTn id="13" dur="500"/>
                                        <p:tgtEl>
                                          <p:spTgt spid="28675">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8675">
                                            <p:txEl>
                                              <p:pRg st="5" end="5"/>
                                            </p:txEl>
                                          </p:spTgt>
                                        </p:tgtEl>
                                        <p:attrNameLst>
                                          <p:attrName>style.visibility</p:attrName>
                                        </p:attrNameLst>
                                      </p:cBhvr>
                                      <p:to>
                                        <p:strVal val="visible"/>
                                      </p:to>
                                    </p:set>
                                    <p:animEffect transition="in" filter="checkerboard(across)">
                                      <p:cBhvr>
                                        <p:cTn id="16" dur="500"/>
                                        <p:tgtEl>
                                          <p:spTgt spid="28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59"/>
            <a:ext cx="10972800" cy="1527175"/>
          </a:xfrm>
        </p:spPr>
        <p:txBody>
          <a:bodyPr/>
          <a:lstStyle/>
          <a:p>
            <a:r>
              <a:rPr lang="en-US" b="1" dirty="0">
                <a:ea typeface="MS PGothic" charset="0"/>
              </a:rPr>
              <a:t>Previously</a:t>
            </a:r>
          </a:p>
        </p:txBody>
      </p:sp>
      <p:sp>
        <p:nvSpPr>
          <p:cNvPr id="10242"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Price discrimination</a:t>
            </a:r>
          </a:p>
          <a:p>
            <a:pPr lvl="1" eaLnBrk="1" hangingPunct="1"/>
            <a:r>
              <a:rPr lang="en-US" sz="2800" dirty="0">
                <a:ea typeface="MS PGothic" charset="0"/>
              </a:rPr>
              <a:t>Occurs when a firm sells different output units at different prices.</a:t>
            </a:r>
          </a:p>
          <a:p>
            <a:pPr lvl="1" eaLnBrk="1" hangingPunct="1"/>
            <a:r>
              <a:rPr lang="en-US" sz="2800" dirty="0">
                <a:ea typeface="MS PGothic" charset="0"/>
              </a:rPr>
              <a:t>Will increase firm profitability.</a:t>
            </a:r>
          </a:p>
          <a:p>
            <a:pPr lvl="1" eaLnBrk="1" hangingPunct="1"/>
            <a:r>
              <a:rPr lang="en-US" sz="2800" dirty="0">
                <a:ea typeface="MS PGothic" charset="0"/>
              </a:rPr>
              <a:t>Can increase economic efficiency.</a:t>
            </a:r>
          </a:p>
          <a:p>
            <a:r>
              <a:rPr lang="en-US" sz="3200" dirty="0">
                <a:ea typeface="MS PGothic" charset="0"/>
              </a:rPr>
              <a:t>General rule for price discrimination</a:t>
            </a:r>
          </a:p>
          <a:p>
            <a:pPr lvl="1"/>
            <a:r>
              <a:rPr lang="en-US" sz="2800" dirty="0">
                <a:ea typeface="MS PGothic" charset="0"/>
              </a:rPr>
              <a:t>Charge a higher price to relatively inelastic consumer group</a:t>
            </a:r>
          </a:p>
          <a:p>
            <a:pPr lvl="1"/>
            <a:r>
              <a:rPr lang="en-US" sz="2800" dirty="0">
                <a:ea typeface="MS PGothic" charset="0"/>
              </a:rPr>
              <a:t>Charge a lower price to relatively elastic consumer group</a:t>
            </a:r>
          </a:p>
        </p:txBody>
      </p:sp>
    </p:spTree>
    <p:extLst>
      <p:ext uri="{BB962C8B-B14F-4D97-AF65-F5344CB8AC3E}">
        <p14:creationId xmlns:p14="http://schemas.microsoft.com/office/powerpoint/2010/main" val="14238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9"/>
            <a:ext cx="10972800" cy="1527175"/>
          </a:xfrm>
        </p:spPr>
        <p:txBody>
          <a:bodyPr/>
          <a:lstStyle/>
          <a:p>
            <a:r>
              <a:rPr lang="en-US" b="1" dirty="0">
                <a:ea typeface="MS PGothic" charset="0"/>
              </a:rPr>
              <a:t>Who Advertises?</a:t>
            </a:r>
          </a:p>
        </p:txBody>
      </p:sp>
      <p:sp>
        <p:nvSpPr>
          <p:cNvPr id="29699" name="Content Placeholder 2"/>
          <p:cNvSpPr>
            <a:spLocks noGrp="1"/>
          </p:cNvSpPr>
          <p:nvPr>
            <p:ph idx="1"/>
          </p:nvPr>
        </p:nvSpPr>
        <p:spPr>
          <a:xfrm>
            <a:off x="609600" y="1649413"/>
            <a:ext cx="6858000" cy="4895850"/>
          </a:xfrm>
        </p:spPr>
        <p:txBody>
          <a:bodyPr/>
          <a:lstStyle/>
          <a:p>
            <a:pPr eaLnBrk="1" hangingPunct="1"/>
            <a:r>
              <a:rPr lang="en-US" sz="2800" dirty="0">
                <a:ea typeface="MS PGothic" charset="0"/>
              </a:rPr>
              <a:t>Monopoly</a:t>
            </a:r>
          </a:p>
          <a:p>
            <a:pPr lvl="1" eaLnBrk="1" hangingPunct="1"/>
            <a:r>
              <a:rPr lang="en-US" sz="2400" dirty="0">
                <a:ea typeface="MS PGothic" charset="0"/>
              </a:rPr>
              <a:t>Not as necessary to advertise since the product has no close substitutes and consumer choice is limited</a:t>
            </a:r>
          </a:p>
          <a:p>
            <a:pPr lvl="1" eaLnBrk="1" hangingPunct="1"/>
            <a:r>
              <a:rPr lang="en-US" sz="2400" dirty="0">
                <a:ea typeface="MS PGothic" charset="0"/>
              </a:rPr>
              <a:t>May advertise simply to inform consumer about the product and stimulate demand.</a:t>
            </a:r>
          </a:p>
          <a:p>
            <a:pPr eaLnBrk="1" hangingPunct="1"/>
            <a:r>
              <a:rPr lang="en-US" sz="2800" dirty="0">
                <a:ea typeface="MS PGothic" charset="0"/>
              </a:rPr>
              <a:t>Example:</a:t>
            </a:r>
          </a:p>
          <a:p>
            <a:pPr lvl="1" eaLnBrk="1" hangingPunct="1"/>
            <a:r>
              <a:rPr lang="en-US" sz="2400" dirty="0">
                <a:ea typeface="MS PGothic" charset="0"/>
              </a:rPr>
              <a:t>De Beers (diamond monopoly)</a:t>
            </a:r>
          </a:p>
        </p:txBody>
      </p:sp>
      <p:pic>
        <p:nvPicPr>
          <p:cNvPr id="31748" name="Picture 5" descr="G:\DirkTextbookN\Jpegs(All)\JpegsBatch3LateJuly\BT5NG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984" y="1828803"/>
            <a:ext cx="4358216" cy="462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0859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checkerboard(across)">
                                      <p:cBhvr>
                                        <p:cTn id="7" dur="500"/>
                                        <p:tgtEl>
                                          <p:spTgt spid="2969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checkerboard(across)">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checkerboard(across)">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1748"/>
                                        </p:tgtEl>
                                        <p:attrNameLst>
                                          <p:attrName>style.visibility</p:attrName>
                                        </p:attrNameLst>
                                      </p:cBhvr>
                                      <p:to>
                                        <p:strVal val="visible"/>
                                      </p:to>
                                    </p:set>
                                    <p:animEffect transition="in" filter="barn(inVertical)">
                                      <p:cBhvr>
                                        <p:cTn id="18"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9"/>
            <a:ext cx="10972800" cy="1527175"/>
          </a:xfrm>
        </p:spPr>
        <p:txBody>
          <a:bodyPr/>
          <a:lstStyle/>
          <a:p>
            <a:r>
              <a:rPr lang="en-US" b="1" dirty="0">
                <a:ea typeface="MS PGothic" charset="0"/>
              </a:rPr>
              <a:t>Negative Effects of Advertising</a:t>
            </a:r>
          </a:p>
        </p:txBody>
      </p:sp>
      <p:sp>
        <p:nvSpPr>
          <p:cNvPr id="30723"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Advertising raises costs</a:t>
            </a:r>
          </a:p>
          <a:p>
            <a:pPr lvl="1" eaLnBrk="1" hangingPunct="1"/>
            <a:r>
              <a:rPr lang="en-US" sz="2800" dirty="0">
                <a:ea typeface="MS PGothic" charset="0"/>
              </a:rPr>
              <a:t>One firm advertises, others follow suit.</a:t>
            </a:r>
          </a:p>
          <a:p>
            <a:pPr lvl="2" eaLnBrk="1" hangingPunct="1"/>
            <a:r>
              <a:rPr lang="en-US" dirty="0">
                <a:latin typeface="Cambria" panose="02040503050406030204" pitchFamily="18" charset="0"/>
                <a:cs typeface="Helvetica Neue" charset="0"/>
              </a:rPr>
              <a:t>When all firms advertise, the demand-increasing effects may cancel each other out.</a:t>
            </a:r>
          </a:p>
          <a:p>
            <a:pPr lvl="2" eaLnBrk="1" hangingPunct="1"/>
            <a:r>
              <a:rPr lang="en-US" dirty="0">
                <a:latin typeface="Cambria" panose="02040503050406030204" pitchFamily="18" charset="0"/>
                <a:cs typeface="Helvetica Neue" charset="0"/>
              </a:rPr>
              <a:t>No overall demand change, but higher costs still exist.</a:t>
            </a:r>
          </a:p>
          <a:p>
            <a:pPr lvl="2" eaLnBrk="1" hangingPunct="1"/>
            <a:r>
              <a:rPr lang="en-US" dirty="0">
                <a:latin typeface="Cambria" panose="02040503050406030204" pitchFamily="18" charset="0"/>
                <a:cs typeface="Helvetica Neue" charset="0"/>
              </a:rPr>
              <a:t>Price for consumers raise as well.</a:t>
            </a:r>
          </a:p>
          <a:p>
            <a:pPr lvl="2" eaLnBrk="1" hangingPunct="1"/>
            <a:r>
              <a:rPr lang="en-US" dirty="0">
                <a:latin typeface="Cambria" panose="02040503050406030204" pitchFamily="18" charset="0"/>
                <a:cs typeface="Helvetica Neue" charset="0"/>
              </a:rPr>
              <a:t>Business stealing externality: no individual firm can easily gain market share but feels compelled to advertise to protect its customer base.</a:t>
            </a:r>
          </a:p>
          <a:p>
            <a:pPr lvl="1" eaLnBrk="1" hangingPunct="1"/>
            <a:r>
              <a:rPr lang="en-US" sz="2800" dirty="0">
                <a:ea typeface="MS PGothic" charset="0"/>
              </a:rPr>
              <a:t>Inspiring brand loyalty</a:t>
            </a:r>
          </a:p>
          <a:p>
            <a:pPr lvl="2" eaLnBrk="1" hangingPunct="1"/>
            <a:r>
              <a:rPr lang="en-US" dirty="0">
                <a:latin typeface="Cambria" panose="02040503050406030204" pitchFamily="18" charset="0"/>
                <a:cs typeface="Helvetica Neue" charset="0"/>
              </a:rPr>
              <a:t>Creates more inelastic demand, which raises prices</a:t>
            </a:r>
          </a:p>
          <a:p>
            <a:pPr eaLnBrk="1" hangingPunct="1"/>
            <a:endParaRPr lang="en-US" sz="3200" dirty="0">
              <a:ea typeface="MS PGothic" charset="0"/>
            </a:endParaRPr>
          </a:p>
          <a:p>
            <a:pPr eaLnBrk="1" hangingPunct="1"/>
            <a:endParaRPr lang="en-US" sz="2800" dirty="0">
              <a:ea typeface="MS PGothic" charset="0"/>
            </a:endParaRPr>
          </a:p>
        </p:txBody>
      </p:sp>
    </p:spTree>
    <p:extLst>
      <p:ext uri="{BB962C8B-B14F-4D97-AF65-F5344CB8AC3E}">
        <p14:creationId xmlns:p14="http://schemas.microsoft.com/office/powerpoint/2010/main" val="320975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checkerboard(across)">
                                      <p:cBhvr>
                                        <p:cTn id="7" dur="500"/>
                                        <p:tgtEl>
                                          <p:spTgt spid="3072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0723">
                                            <p:txEl>
                                              <p:pRg st="6" end="6"/>
                                            </p:txEl>
                                          </p:spTgt>
                                        </p:tgtEl>
                                        <p:attrNameLst>
                                          <p:attrName>style.visibility</p:attrName>
                                        </p:attrNameLst>
                                      </p:cBhvr>
                                      <p:to>
                                        <p:strVal val="visible"/>
                                      </p:to>
                                    </p:set>
                                    <p:animEffect transition="in" filter="checkerboard(across)">
                                      <p:cBhvr>
                                        <p:cTn id="10" dur="500"/>
                                        <p:tgtEl>
                                          <p:spTgt spid="30723">
                                            <p:txEl>
                                              <p:pRg st="6" end="6"/>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checkerboard(across)">
                                      <p:cBhvr>
                                        <p:cTn id="15" dur="500"/>
                                        <p:tgtEl>
                                          <p:spTgt spid="3072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0723">
                                            <p:txEl>
                                              <p:pRg st="3" end="3"/>
                                            </p:txEl>
                                          </p:spTgt>
                                        </p:tgtEl>
                                        <p:attrNameLst>
                                          <p:attrName>style.visibility</p:attrName>
                                        </p:attrNameLst>
                                      </p:cBhvr>
                                      <p:to>
                                        <p:strVal val="visible"/>
                                      </p:to>
                                    </p:set>
                                    <p:animEffect transition="in" filter="checkerboard(across)">
                                      <p:cBhvr>
                                        <p:cTn id="18" dur="500"/>
                                        <p:tgtEl>
                                          <p:spTgt spid="30723">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animEffect transition="in" filter="checkerboard(across)">
                                      <p:cBhvr>
                                        <p:cTn id="21" dur="500"/>
                                        <p:tgtEl>
                                          <p:spTgt spid="30723">
                                            <p:txEl>
                                              <p:pRg st="4" end="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0723">
                                            <p:txEl>
                                              <p:pRg st="5" end="5"/>
                                            </p:txEl>
                                          </p:spTgt>
                                        </p:tgtEl>
                                        <p:attrNameLst>
                                          <p:attrName>style.visibility</p:attrName>
                                        </p:attrNameLst>
                                      </p:cBhvr>
                                      <p:to>
                                        <p:strVal val="visible"/>
                                      </p:to>
                                    </p:set>
                                    <p:animEffect transition="in" filter="checkerboard(across)">
                                      <p:cBhvr>
                                        <p:cTn id="24" dur="500"/>
                                        <p:tgtEl>
                                          <p:spTgt spid="30723">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checkerboard(across)">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7"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384" y="1652588"/>
            <a:ext cx="9262533" cy="478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ratc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2151" y="1166822"/>
            <a:ext cx="7558616" cy="348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ratc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45367" y="1974850"/>
            <a:ext cx="7821084" cy="284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373438"/>
            <a:ext cx="2321984" cy="306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13419" y="3562350"/>
            <a:ext cx="3380316" cy="290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3.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99120" y="2359025"/>
            <a:ext cx="2175933"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43" name="Title 10"/>
          <p:cNvSpPr>
            <a:spLocks noGrp="1"/>
          </p:cNvSpPr>
          <p:nvPr>
            <p:ph type="title"/>
          </p:nvPr>
        </p:nvSpPr>
        <p:spPr>
          <a:xfrm>
            <a:off x="586317" y="-203200"/>
            <a:ext cx="10972800" cy="1143000"/>
          </a:xfrm>
        </p:spPr>
        <p:txBody>
          <a:bodyPr/>
          <a:lstStyle/>
          <a:p>
            <a:pPr algn="ctr" eaLnBrk="1" hangingPunct="1"/>
            <a:r>
              <a:rPr lang="en-US" b="1" dirty="0">
                <a:ea typeface="MS PGothic" charset="0"/>
                <a:cs typeface="Arial" charset="0"/>
              </a:rPr>
              <a:t>Advertising Increases Cost</a:t>
            </a:r>
            <a:endParaRPr lang="en-US" b="1" dirty="0">
              <a:ea typeface="MS PGothic" charset="0"/>
              <a:cs typeface="MS PGothic" charset="0"/>
            </a:endParaRPr>
          </a:p>
        </p:txBody>
      </p:sp>
    </p:spTree>
    <p:extLst>
      <p:ext uri="{BB962C8B-B14F-4D97-AF65-F5344CB8AC3E}">
        <p14:creationId xmlns:p14="http://schemas.microsoft.com/office/powerpoint/2010/main" val="654834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981201" y="1"/>
            <a:ext cx="8570913" cy="1527175"/>
          </a:xfrm>
        </p:spPr>
        <p:txBody>
          <a:bodyPr/>
          <a:lstStyle/>
          <a:p>
            <a:pPr algn="l"/>
            <a:r>
              <a:rPr lang="en-US" b="1" dirty="0"/>
              <a:t>Economics in </a:t>
            </a:r>
            <a:r>
              <a:rPr lang="en-US" b="1" i="1" dirty="0"/>
              <a:t>Mad Men</a:t>
            </a:r>
            <a:endParaRPr lang="en-US" b="1" dirty="0"/>
          </a:p>
        </p:txBody>
      </p:sp>
      <p:sp>
        <p:nvSpPr>
          <p:cNvPr id="96258" name="Content Placeholder 2"/>
          <p:cNvSpPr>
            <a:spLocks noGrp="1"/>
          </p:cNvSpPr>
          <p:nvPr>
            <p:ph idx="1"/>
          </p:nvPr>
        </p:nvSpPr>
        <p:spPr>
          <a:xfrm>
            <a:off x="1981199" y="1712914"/>
            <a:ext cx="9230751" cy="2422988"/>
          </a:xfrm>
        </p:spPr>
        <p:txBody>
          <a:bodyPr/>
          <a:lstStyle/>
          <a:p>
            <a:r>
              <a:rPr lang="en-US" dirty="0"/>
              <a:t>"Mad Men"</a:t>
            </a:r>
          </a:p>
          <a:p>
            <a:pPr lvl="1"/>
            <a:r>
              <a:rPr lang="en-US" dirty="0"/>
              <a:t>“Smoke Gets in Your Eyes”</a:t>
            </a:r>
          </a:p>
          <a:p>
            <a:pPr lvl="1"/>
            <a:r>
              <a:rPr lang="en-US" dirty="0"/>
              <a:t>“Everybody else’s tobacco is poisonous. Lucky Strike’s is toasted.”</a:t>
            </a:r>
          </a:p>
        </p:txBody>
      </p:sp>
      <p:pic>
        <p:nvPicPr>
          <p:cNvPr id="9625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4755296"/>
            <a:ext cx="1549400" cy="1473200"/>
          </a:xfrm>
          <a:prstGeom prst="rect">
            <a:avLst/>
          </a:prstGeom>
          <a:noFill/>
          <a:ln w="9525">
            <a:noFill/>
            <a:miter lim="800000"/>
            <a:headEnd/>
            <a:tailEnd/>
          </a:ln>
        </p:spPr>
      </p:pic>
    </p:spTree>
    <p:extLst>
      <p:ext uri="{BB962C8B-B14F-4D97-AF65-F5344CB8AC3E}">
        <p14:creationId xmlns:p14="http://schemas.microsoft.com/office/powerpoint/2010/main" val="49612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203201" y="47531"/>
            <a:ext cx="10972800" cy="1527175"/>
          </a:xfrm>
        </p:spPr>
        <p:txBody>
          <a:bodyPr/>
          <a:lstStyle/>
          <a:p>
            <a:r>
              <a:rPr lang="en-US" b="1" dirty="0">
                <a:ea typeface="MS PGothic" charset="0"/>
              </a:rPr>
              <a:t>Negative Effects of Advertising</a:t>
            </a:r>
          </a:p>
        </p:txBody>
      </p:sp>
      <p:sp>
        <p:nvSpPr>
          <p:cNvPr id="31747" name="Content Placeholder 2"/>
          <p:cNvSpPr>
            <a:spLocks noGrp="1"/>
          </p:cNvSpPr>
          <p:nvPr>
            <p:ph idx="1"/>
          </p:nvPr>
        </p:nvSpPr>
        <p:spPr>
          <a:xfrm>
            <a:off x="203201" y="1712913"/>
            <a:ext cx="8856393" cy="4895850"/>
          </a:xfrm>
        </p:spPr>
        <p:txBody>
          <a:bodyPr/>
          <a:lstStyle/>
          <a:p>
            <a:pPr eaLnBrk="1" hangingPunct="1"/>
            <a:r>
              <a:rPr lang="en-US" sz="2400" dirty="0">
                <a:ea typeface="MS PGothic" charset="0"/>
              </a:rPr>
              <a:t>Many advertisements are persuasive rather than informative</a:t>
            </a:r>
          </a:p>
          <a:p>
            <a:pPr lvl="1" eaLnBrk="1" hangingPunct="1"/>
            <a:r>
              <a:rPr lang="en-US" sz="2000" dirty="0">
                <a:ea typeface="MS PGothic" charset="0"/>
              </a:rPr>
              <a:t>May cross the line from beneficial to manipulative</a:t>
            </a:r>
          </a:p>
          <a:p>
            <a:pPr lvl="1" eaLnBrk="1" hangingPunct="1"/>
            <a:r>
              <a:rPr lang="en-US" sz="2000" dirty="0">
                <a:ea typeface="MS PGothic" charset="0"/>
              </a:rPr>
              <a:t>Creates an incentive to lie  about a product</a:t>
            </a:r>
          </a:p>
          <a:p>
            <a:pPr eaLnBrk="1" hangingPunct="1"/>
            <a:r>
              <a:rPr lang="en-US" sz="2400" dirty="0">
                <a:ea typeface="MS PGothic" charset="0"/>
              </a:rPr>
              <a:t>Advertising regulations</a:t>
            </a:r>
          </a:p>
          <a:p>
            <a:pPr lvl="1" eaLnBrk="1" hangingPunct="1"/>
            <a:r>
              <a:rPr lang="en-US" sz="2000" dirty="0">
                <a:ea typeface="MS PGothic" charset="0"/>
              </a:rPr>
              <a:t>FTC (Federal Trade Commission) regulates advertising.</a:t>
            </a:r>
          </a:p>
          <a:p>
            <a:pPr lvl="1" eaLnBrk="1" hangingPunct="1"/>
            <a:r>
              <a:rPr lang="en-US" sz="2000" dirty="0">
                <a:ea typeface="MS PGothic" charset="0"/>
              </a:rPr>
              <a:t>Goal: enforce truth-in-advertising laws</a:t>
            </a:r>
          </a:p>
          <a:p>
            <a:pPr lvl="1" eaLnBrk="1" hangingPunct="1"/>
            <a:r>
              <a:rPr lang="en-US" sz="2000" dirty="0">
                <a:ea typeface="MS PGothic" charset="0"/>
              </a:rPr>
              <a:t>Special attention paid to food, drugs, supplements, alcohol, and tobacco</a:t>
            </a:r>
          </a:p>
          <a:p>
            <a:pPr lvl="1" eaLnBrk="1" hangingPunct="1"/>
            <a:r>
              <a:rPr lang="en-US" sz="2000" dirty="0">
                <a:ea typeface="MS PGothic" charset="0"/>
              </a:rPr>
              <a:t>Internet has increased unsubstantiated claims.</a:t>
            </a:r>
          </a:p>
        </p:txBody>
      </p:sp>
      <p:pic>
        <p:nvPicPr>
          <p:cNvPr id="34820" name="Picture 5" descr="I:\DirkTextbookN\Jpegs(All)\VOLUME_1_MICRO_Class-test\12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482" y="4446071"/>
            <a:ext cx="4423317" cy="2301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19496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checkerboard(across)">
                                      <p:cBhvr>
                                        <p:cTn id="7" dur="500"/>
                                        <p:tgtEl>
                                          <p:spTgt spid="3174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checkerboard(across)">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checkerboard(across)">
                                      <p:cBhvr>
                                        <p:cTn id="15" dur="500"/>
                                        <p:tgtEl>
                                          <p:spTgt spid="31747">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checkerboard(across)">
                                      <p:cBhvr>
                                        <p:cTn id="18" dur="500"/>
                                        <p:tgtEl>
                                          <p:spTgt spid="31747">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1747">
                                            <p:txEl>
                                              <p:pRg st="6" end="6"/>
                                            </p:txEl>
                                          </p:spTgt>
                                        </p:tgtEl>
                                        <p:attrNameLst>
                                          <p:attrName>style.visibility</p:attrName>
                                        </p:attrNameLst>
                                      </p:cBhvr>
                                      <p:to>
                                        <p:strVal val="visible"/>
                                      </p:to>
                                    </p:set>
                                    <p:animEffect transition="in" filter="checkerboard(across)">
                                      <p:cBhvr>
                                        <p:cTn id="21" dur="500"/>
                                        <p:tgtEl>
                                          <p:spTgt spid="31747">
                                            <p:txEl>
                                              <p:pRg st="6" end="6"/>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1747">
                                            <p:txEl>
                                              <p:pRg st="7" end="7"/>
                                            </p:txEl>
                                          </p:spTgt>
                                        </p:tgtEl>
                                        <p:attrNameLst>
                                          <p:attrName>style.visibility</p:attrName>
                                        </p:attrNameLst>
                                      </p:cBhvr>
                                      <p:to>
                                        <p:strVal val="visible"/>
                                      </p:to>
                                    </p:set>
                                    <p:animEffect transition="in" filter="checkerboard(across)">
                                      <p:cBhvr>
                                        <p:cTn id="24" dur="500"/>
                                        <p:tgtEl>
                                          <p:spTgt spid="3174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4820"/>
                                        </p:tgtEl>
                                        <p:attrNameLst>
                                          <p:attrName>style.visibility</p:attrName>
                                        </p:attrNameLst>
                                      </p:cBhvr>
                                      <p:to>
                                        <p:strVal val="visible"/>
                                      </p:to>
                                    </p:set>
                                    <p:animEffect transition="in" filter="barn(inVertical)">
                                      <p:cBhvr>
                                        <p:cTn id="27"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609600" y="9"/>
            <a:ext cx="10972800" cy="1527175"/>
          </a:xfrm>
        </p:spPr>
        <p:txBody>
          <a:bodyPr/>
          <a:lstStyle/>
          <a:p>
            <a:r>
              <a:rPr lang="en-US" b="1" dirty="0">
                <a:ea typeface="MS PGothic" charset="0"/>
              </a:rPr>
              <a:t>Conclusion</a:t>
            </a:r>
          </a:p>
        </p:txBody>
      </p:sp>
      <p:sp>
        <p:nvSpPr>
          <p:cNvPr id="69634"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Monopolistic competition</a:t>
            </a:r>
          </a:p>
          <a:p>
            <a:pPr lvl="1" eaLnBrk="1" hangingPunct="1"/>
            <a:r>
              <a:rPr lang="en-US" sz="2800" dirty="0">
                <a:ea typeface="MS PGothic" charset="0"/>
              </a:rPr>
              <a:t>Exists when many competing firms produce differentiated products.</a:t>
            </a:r>
          </a:p>
          <a:p>
            <a:pPr lvl="1" eaLnBrk="1" hangingPunct="1"/>
            <a:r>
              <a:rPr lang="en-US" sz="2800" dirty="0">
                <a:ea typeface="MS PGothic" charset="0"/>
              </a:rPr>
              <a:t>Has features of both perfect competition and monopoly.</a:t>
            </a:r>
          </a:p>
          <a:p>
            <a:pPr lvl="1" eaLnBrk="1" hangingPunct="1"/>
            <a:r>
              <a:rPr lang="en-US" sz="2800" dirty="0">
                <a:ea typeface="MS PGothic" charset="0"/>
              </a:rPr>
              <a:t>Is closer to perfect competition than monopoly in terms of prices, output, and efficiency.</a:t>
            </a:r>
          </a:p>
          <a:p>
            <a:pPr lvl="1" eaLnBrk="1" hangingPunct="1"/>
            <a:r>
              <a:rPr lang="en-US" sz="2800" dirty="0">
                <a:ea typeface="MS PGothic" charset="0"/>
              </a:rPr>
              <a:t>Is prevalent throughout our economy.</a:t>
            </a:r>
          </a:p>
        </p:txBody>
      </p:sp>
    </p:spTree>
    <p:extLst>
      <p:ext uri="{BB962C8B-B14F-4D97-AF65-F5344CB8AC3E}">
        <p14:creationId xmlns:p14="http://schemas.microsoft.com/office/powerpoint/2010/main" val="1664513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609600" y="9"/>
            <a:ext cx="10972800" cy="1527175"/>
          </a:xfrm>
        </p:spPr>
        <p:txBody>
          <a:bodyPr/>
          <a:lstStyle/>
          <a:p>
            <a:r>
              <a:rPr lang="en-US" b="1" dirty="0">
                <a:ea typeface="MS PGothic" charset="0"/>
              </a:rPr>
              <a:t>Summary</a:t>
            </a:r>
          </a:p>
        </p:txBody>
      </p:sp>
      <p:sp>
        <p:nvSpPr>
          <p:cNvPr id="71682" name="Content Placeholder 2"/>
          <p:cNvSpPr>
            <a:spLocks noGrp="1"/>
          </p:cNvSpPr>
          <p:nvPr>
            <p:ph idx="1"/>
          </p:nvPr>
        </p:nvSpPr>
        <p:spPr>
          <a:xfrm>
            <a:off x="609600" y="1712913"/>
            <a:ext cx="10972800" cy="4895850"/>
          </a:xfrm>
        </p:spPr>
        <p:txBody>
          <a:bodyPr/>
          <a:lstStyle/>
          <a:p>
            <a:r>
              <a:rPr lang="en-US" sz="3200" dirty="0">
                <a:ea typeface="MS PGothic" charset="0"/>
              </a:rPr>
              <a:t>Monopolistic competition is a market characterized by free entry and many firms selling differentiated products.</a:t>
            </a:r>
          </a:p>
          <a:p>
            <a:r>
              <a:rPr lang="en-US" sz="3200" dirty="0">
                <a:ea typeface="MS PGothic" charset="0"/>
              </a:rPr>
              <a:t>Differentiation of products takes on three forms:</a:t>
            </a:r>
          </a:p>
          <a:p>
            <a:pPr lvl="1"/>
            <a:r>
              <a:rPr lang="en-US" sz="2800" dirty="0">
                <a:ea typeface="MS PGothic" charset="0"/>
              </a:rPr>
              <a:t>Style or type</a:t>
            </a:r>
          </a:p>
          <a:p>
            <a:pPr lvl="1"/>
            <a:r>
              <a:rPr lang="en-US" sz="2800" dirty="0">
                <a:ea typeface="MS PGothic" charset="0"/>
              </a:rPr>
              <a:t>Location</a:t>
            </a:r>
          </a:p>
          <a:p>
            <a:pPr lvl="1"/>
            <a:r>
              <a:rPr lang="en-US" sz="2800" dirty="0">
                <a:ea typeface="MS PGothic" charset="0"/>
              </a:rPr>
              <a:t>Quality</a:t>
            </a:r>
          </a:p>
        </p:txBody>
      </p:sp>
    </p:spTree>
    <p:extLst>
      <p:ext uri="{BB962C8B-B14F-4D97-AF65-F5344CB8AC3E}">
        <p14:creationId xmlns:p14="http://schemas.microsoft.com/office/powerpoint/2010/main" val="130367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609600" y="9"/>
            <a:ext cx="10972800" cy="1527175"/>
          </a:xfrm>
        </p:spPr>
        <p:txBody>
          <a:bodyPr/>
          <a:lstStyle/>
          <a:p>
            <a:r>
              <a:rPr lang="en-US" b="1" dirty="0">
                <a:ea typeface="MS PGothic" charset="0"/>
              </a:rPr>
              <a:t>Summary</a:t>
            </a:r>
          </a:p>
        </p:txBody>
      </p:sp>
      <p:sp>
        <p:nvSpPr>
          <p:cNvPr id="73730" name="Content Placeholder 2"/>
          <p:cNvSpPr>
            <a:spLocks noGrp="1"/>
          </p:cNvSpPr>
          <p:nvPr>
            <p:ph idx="1"/>
          </p:nvPr>
        </p:nvSpPr>
        <p:spPr>
          <a:xfrm>
            <a:off x="609600" y="1712913"/>
            <a:ext cx="10972800" cy="4895850"/>
          </a:xfrm>
        </p:spPr>
        <p:txBody>
          <a:bodyPr/>
          <a:lstStyle/>
          <a:p>
            <a:r>
              <a:rPr lang="en-US" sz="3200" dirty="0">
                <a:ea typeface="MS PGothic" charset="0"/>
              </a:rPr>
              <a:t>Monopolistic competitors, like monopolists, are price makers who have downward-sloping demand curves.</a:t>
            </a:r>
          </a:p>
          <a:p>
            <a:pPr lvl="1"/>
            <a:r>
              <a:rPr lang="en-US" sz="2800" dirty="0">
                <a:ea typeface="MS PGothic" charset="0"/>
              </a:rPr>
              <a:t>Whenever the demand curve is downward-sloping the firm is able to mark up the price above marginal cost.</a:t>
            </a:r>
          </a:p>
          <a:p>
            <a:pPr lvl="1"/>
            <a:r>
              <a:rPr lang="en-US" sz="2800" dirty="0">
                <a:ea typeface="MS PGothic" charset="0"/>
              </a:rPr>
              <a:t>This leads to excess capacity and an inefficient level of output.</a:t>
            </a:r>
          </a:p>
          <a:p>
            <a:r>
              <a:rPr lang="en-US" sz="3200" dirty="0">
                <a:ea typeface="MS PGothic" charset="0"/>
              </a:rPr>
              <a:t>Monopolistic competition is largely beneficial.</a:t>
            </a:r>
          </a:p>
        </p:txBody>
      </p:sp>
    </p:spTree>
    <p:extLst>
      <p:ext uri="{BB962C8B-B14F-4D97-AF65-F5344CB8AC3E}">
        <p14:creationId xmlns:p14="http://schemas.microsoft.com/office/powerpoint/2010/main" val="329963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609600" y="9"/>
            <a:ext cx="10972800" cy="1527175"/>
          </a:xfrm>
        </p:spPr>
        <p:txBody>
          <a:bodyPr/>
          <a:lstStyle/>
          <a:p>
            <a:r>
              <a:rPr lang="en-US" b="1" dirty="0">
                <a:ea typeface="MS PGothic" charset="0"/>
              </a:rPr>
              <a:t>Summary</a:t>
            </a:r>
          </a:p>
        </p:txBody>
      </p:sp>
      <p:sp>
        <p:nvSpPr>
          <p:cNvPr id="75778" name="Content Placeholder 2"/>
          <p:cNvSpPr>
            <a:spLocks noGrp="1"/>
          </p:cNvSpPr>
          <p:nvPr>
            <p:ph idx="1"/>
          </p:nvPr>
        </p:nvSpPr>
        <p:spPr>
          <a:xfrm>
            <a:off x="609600" y="1712913"/>
            <a:ext cx="10972800" cy="4895850"/>
          </a:xfrm>
        </p:spPr>
        <p:txBody>
          <a:bodyPr/>
          <a:lstStyle/>
          <a:p>
            <a:r>
              <a:rPr lang="en-US" sz="3200" dirty="0">
                <a:ea typeface="MS PGothic" charset="0"/>
              </a:rPr>
              <a:t>In the long-run, free entry and exit do not allow monopolistically competitive firms to make positive economic profits.</a:t>
            </a:r>
          </a:p>
          <a:p>
            <a:r>
              <a:rPr lang="en-US" sz="3200" dirty="0">
                <a:ea typeface="MS PGothic" charset="0"/>
              </a:rPr>
              <a:t>Advertising performs useful functions:</a:t>
            </a:r>
          </a:p>
          <a:p>
            <a:pPr lvl="1"/>
            <a:r>
              <a:rPr lang="en-US" sz="2800" dirty="0">
                <a:ea typeface="MS PGothic" charset="0"/>
              </a:rPr>
              <a:t>Information, location, new products, quality differences</a:t>
            </a:r>
          </a:p>
          <a:p>
            <a:r>
              <a:rPr lang="en-US" sz="3200" dirty="0">
                <a:ea typeface="MS PGothic" charset="0"/>
              </a:rPr>
              <a:t>However, advertising also increases costs.</a:t>
            </a:r>
          </a:p>
          <a:p>
            <a:r>
              <a:rPr lang="en-US" sz="3200" dirty="0">
                <a:ea typeface="MS PGothic" charset="0"/>
              </a:rPr>
              <a:t>Advertising can be misleading.</a:t>
            </a:r>
          </a:p>
          <a:p>
            <a:pPr eaLnBrk="1" hangingPunct="1"/>
            <a:endParaRPr lang="en-US" sz="2800" dirty="0">
              <a:ea typeface="MS PGothic" charset="0"/>
            </a:endParaRPr>
          </a:p>
        </p:txBody>
      </p:sp>
    </p:spTree>
    <p:extLst>
      <p:ext uri="{BB962C8B-B14F-4D97-AF65-F5344CB8AC3E}">
        <p14:creationId xmlns:p14="http://schemas.microsoft.com/office/powerpoint/2010/main" val="86066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industries fits most closely with the model of monopolistic competition?</a:t>
            </a:r>
          </a:p>
          <a:p>
            <a:pPr marL="971550" lvl="1" indent="-514350" eaLnBrk="1" hangingPunct="1">
              <a:buFont typeface="Calibri" charset="0"/>
              <a:buAutoNum type="alphaUcPeriod"/>
            </a:pPr>
            <a:r>
              <a:rPr lang="en-US" dirty="0">
                <a:ea typeface="MS PGothic" charset="0"/>
              </a:rPr>
              <a:t>Automobile production</a:t>
            </a:r>
          </a:p>
          <a:p>
            <a:pPr marL="971550" lvl="1" indent="-514350" eaLnBrk="1" hangingPunct="1">
              <a:buFont typeface="Calibri" charset="0"/>
              <a:buAutoNum type="alphaUcPeriod"/>
            </a:pPr>
            <a:r>
              <a:rPr lang="en-US" dirty="0">
                <a:ea typeface="MS PGothic" charset="0"/>
              </a:rPr>
              <a:t>Farming</a:t>
            </a:r>
          </a:p>
          <a:p>
            <a:pPr marL="971550" lvl="1" indent="-514350" eaLnBrk="1" hangingPunct="1">
              <a:buFont typeface="Calibri" charset="0"/>
              <a:buAutoNum type="alphaUcPeriod"/>
            </a:pPr>
            <a:r>
              <a:rPr lang="en-US" dirty="0">
                <a:ea typeface="MS PGothic" charset="0"/>
              </a:rPr>
              <a:t>Diamond mining</a:t>
            </a:r>
          </a:p>
          <a:p>
            <a:pPr marL="971550" lvl="1" indent="-514350" eaLnBrk="1" hangingPunct="1">
              <a:buFont typeface="Calibri" charset="0"/>
              <a:buAutoNum type="alphaUcPeriod"/>
            </a:pPr>
            <a:r>
              <a:rPr lang="en-US" dirty="0">
                <a:ea typeface="MS PGothic" charset="0"/>
              </a:rPr>
              <a:t>Fast-food restaurants</a:t>
            </a:r>
          </a:p>
        </p:txBody>
      </p:sp>
    </p:spTree>
    <p:extLst>
      <p:ext uri="{BB962C8B-B14F-4D97-AF65-F5344CB8AC3E}">
        <p14:creationId xmlns:p14="http://schemas.microsoft.com/office/powerpoint/2010/main" val="349229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9600" y="59"/>
            <a:ext cx="10972800" cy="1527175"/>
          </a:xfrm>
        </p:spPr>
        <p:txBody>
          <a:bodyPr/>
          <a:lstStyle/>
          <a:p>
            <a:r>
              <a:rPr lang="en-US" b="1" dirty="0">
                <a:ea typeface="MS PGothic" charset="0"/>
              </a:rPr>
              <a:t>Big Questions</a:t>
            </a:r>
          </a:p>
        </p:txBody>
      </p:sp>
      <p:sp>
        <p:nvSpPr>
          <p:cNvPr id="7171" name="Content Placeholder 2"/>
          <p:cNvSpPr>
            <a:spLocks noGrp="1"/>
          </p:cNvSpPr>
          <p:nvPr>
            <p:ph idx="1"/>
          </p:nvPr>
        </p:nvSpPr>
        <p:spPr>
          <a:xfrm>
            <a:off x="609600" y="1712913"/>
            <a:ext cx="10972800" cy="4895850"/>
          </a:xfrm>
        </p:spPr>
        <p:txBody>
          <a:bodyPr/>
          <a:lstStyle/>
          <a:p>
            <a:pPr marL="514350" indent="-514350">
              <a:buFont typeface="Calibri" charset="0"/>
              <a:buAutoNum type="arabicPeriod"/>
            </a:pPr>
            <a:r>
              <a:rPr lang="en-US" sz="3200" dirty="0">
                <a:ea typeface="MS PGothic" charset="0"/>
              </a:rPr>
              <a:t>What is monopolistic competition?</a:t>
            </a:r>
          </a:p>
          <a:p>
            <a:pPr marL="514350" indent="-514350">
              <a:buFont typeface="Calibri" charset="0"/>
              <a:buAutoNum type="arabicPeriod"/>
            </a:pPr>
            <a:r>
              <a:rPr lang="en-US" sz="3200" dirty="0">
                <a:ea typeface="MS PGothic" charset="0"/>
              </a:rPr>
              <a:t>What are the differences among monopolistic competition, competitive markets, and monopoly?</a:t>
            </a:r>
          </a:p>
          <a:p>
            <a:pPr marL="514350" indent="-514350">
              <a:buFont typeface="Calibri" charset="0"/>
              <a:buAutoNum type="arabicPeriod"/>
            </a:pPr>
            <a:r>
              <a:rPr lang="en-US" sz="3200" dirty="0">
                <a:ea typeface="MS PGothic" charset="0"/>
              </a:rPr>
              <a:t>Why is advertising prevalent in monopolistic competition?</a:t>
            </a:r>
          </a:p>
        </p:txBody>
      </p:sp>
    </p:spTree>
    <p:extLst>
      <p:ext uri="{BB962C8B-B14F-4D97-AF65-F5344CB8AC3E}">
        <p14:creationId xmlns:p14="http://schemas.microsoft.com/office/powerpoint/2010/main" val="97324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checkerboard(across)">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checkerboard(across)">
                                      <p:cBhvr>
                                        <p:cTn id="17"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en-US" altLang="en-US" dirty="0"/>
              <a:t>Which of the following is a monopolistic competitor?</a:t>
            </a:r>
            <a:endParaRPr lang="en-US" dirty="0">
              <a:ea typeface="MS PGothic" charset="0"/>
            </a:endParaRPr>
          </a:p>
          <a:p>
            <a:pPr marL="971550" lvl="1" indent="-514350" eaLnBrk="1" hangingPunct="1">
              <a:buFont typeface="Calibri" charset="0"/>
              <a:buAutoNum type="alphaUcPeriod"/>
            </a:pPr>
            <a:r>
              <a:rPr lang="en-US" altLang="en-US" dirty="0"/>
              <a:t>a local farm that grows Granny Smith apples</a:t>
            </a:r>
            <a:endParaRPr lang="en-US" dirty="0">
              <a:ea typeface="MS PGothic" charset="0"/>
            </a:endParaRPr>
          </a:p>
          <a:p>
            <a:pPr marL="971550" lvl="1" indent="-514350" eaLnBrk="1" hangingPunct="1">
              <a:buFont typeface="Calibri" charset="0"/>
              <a:buAutoNum type="alphaUcPeriod"/>
            </a:pPr>
            <a:r>
              <a:rPr lang="en-US" altLang="en-US" dirty="0"/>
              <a:t>a big and tall clothing store</a:t>
            </a:r>
            <a:endParaRPr lang="en-US" dirty="0">
              <a:ea typeface="MS PGothic" charset="0"/>
            </a:endParaRPr>
          </a:p>
          <a:p>
            <a:pPr marL="971550" lvl="1" indent="-514350" eaLnBrk="1" hangingPunct="1">
              <a:buFont typeface="Calibri" charset="0"/>
              <a:buAutoNum type="alphaUcPeriod"/>
            </a:pPr>
            <a:r>
              <a:rPr lang="en-US" altLang="en-US" dirty="0"/>
              <a:t>your local electric company</a:t>
            </a:r>
            <a:endParaRPr lang="en-US" dirty="0">
              <a:ea typeface="MS PGothic" charset="0"/>
            </a:endParaRPr>
          </a:p>
          <a:p>
            <a:pPr marL="971550" lvl="1" indent="-514350" eaLnBrk="1" hangingPunct="1">
              <a:buFont typeface="Calibri" charset="0"/>
              <a:buAutoNum type="alphaUcPeriod"/>
            </a:pPr>
            <a:r>
              <a:rPr lang="en-US" altLang="en-US" dirty="0"/>
              <a:t>General Motors</a:t>
            </a:r>
            <a:endParaRPr lang="en-US" dirty="0">
              <a:ea typeface="MS PGothic" charset="0"/>
            </a:endParaRPr>
          </a:p>
        </p:txBody>
      </p:sp>
    </p:spTree>
    <p:extLst>
      <p:ext uri="{BB962C8B-B14F-4D97-AF65-F5344CB8AC3E}">
        <p14:creationId xmlns:p14="http://schemas.microsoft.com/office/powerpoint/2010/main" val="4007692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is true about monopolistic competition?</a:t>
            </a:r>
          </a:p>
          <a:p>
            <a:pPr marL="971550" lvl="1" indent="-514350" eaLnBrk="1" hangingPunct="1">
              <a:buFont typeface="Calibri" charset="0"/>
              <a:buAutoNum type="alphaUcPeriod"/>
            </a:pPr>
            <a:r>
              <a:rPr lang="en-US" dirty="0">
                <a:ea typeface="MS PGothic" charset="0"/>
              </a:rPr>
              <a:t>It results in higher prices than monopoly.</a:t>
            </a:r>
          </a:p>
          <a:p>
            <a:pPr marL="971550" lvl="1" indent="-514350" eaLnBrk="1" hangingPunct="1">
              <a:buFont typeface="Calibri" charset="0"/>
              <a:buAutoNum type="alphaUcPeriod"/>
            </a:pPr>
            <a:r>
              <a:rPr lang="en-US" dirty="0">
                <a:ea typeface="MS PGothic" charset="0"/>
              </a:rPr>
              <a:t>It results in higher prices than perfect competition.</a:t>
            </a:r>
          </a:p>
          <a:p>
            <a:pPr marL="971550" lvl="1" indent="-514350" eaLnBrk="1" hangingPunct="1">
              <a:buFont typeface="Calibri" charset="0"/>
              <a:buAutoNum type="alphaUcPeriod"/>
            </a:pPr>
            <a:r>
              <a:rPr lang="en-US" dirty="0">
                <a:ea typeface="MS PGothic" charset="0"/>
              </a:rPr>
              <a:t>It results in lower quantity than monopoly.</a:t>
            </a:r>
          </a:p>
          <a:p>
            <a:pPr marL="971550" lvl="1" indent="-514350" eaLnBrk="1" hangingPunct="1">
              <a:buFont typeface="Calibri" charset="0"/>
              <a:buAutoNum type="alphaUcPeriod"/>
            </a:pPr>
            <a:r>
              <a:rPr lang="en-US" dirty="0">
                <a:ea typeface="MS PGothic" charset="0"/>
              </a:rPr>
              <a:t>It is economically more efficient than perfect competition.</a:t>
            </a:r>
          </a:p>
        </p:txBody>
      </p:sp>
    </p:spTree>
    <p:extLst>
      <p:ext uri="{BB962C8B-B14F-4D97-AF65-F5344CB8AC3E}">
        <p14:creationId xmlns:p14="http://schemas.microsoft.com/office/powerpoint/2010/main" val="3913114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idx="4294967295"/>
          </p:nvPr>
        </p:nvSpPr>
        <p:spPr>
          <a:xfrm>
            <a:off x="364067" y="26894"/>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What is a possible negative effect when many competitors all advertise?</a:t>
            </a:r>
          </a:p>
          <a:p>
            <a:pPr marL="971550" lvl="1" indent="-514350" eaLnBrk="1" hangingPunct="1">
              <a:buFont typeface="Calibri" charset="0"/>
              <a:buAutoNum type="alphaUcPeriod"/>
            </a:pPr>
            <a:r>
              <a:rPr lang="en-US" dirty="0">
                <a:ea typeface="MS PGothic" charset="0"/>
              </a:rPr>
              <a:t>Demand increasing effects cancel out and costs are higher.</a:t>
            </a:r>
          </a:p>
          <a:p>
            <a:pPr marL="971550" lvl="1" indent="-514350" eaLnBrk="1" hangingPunct="1">
              <a:buFont typeface="Calibri" charset="0"/>
              <a:buAutoNum type="alphaUcPeriod"/>
            </a:pPr>
            <a:r>
              <a:rPr lang="en-US" dirty="0">
                <a:ea typeface="MS PGothic" charset="0"/>
              </a:rPr>
              <a:t>Consumers want the products more.</a:t>
            </a:r>
          </a:p>
          <a:p>
            <a:pPr marL="971550" lvl="1" indent="-514350" eaLnBrk="1" hangingPunct="1">
              <a:buFont typeface="Calibri" charset="0"/>
              <a:buAutoNum type="alphaUcPeriod"/>
            </a:pPr>
            <a:r>
              <a:rPr lang="en-US" dirty="0">
                <a:ea typeface="MS PGothic" charset="0"/>
              </a:rPr>
              <a:t>Products become too differentiated.</a:t>
            </a:r>
          </a:p>
          <a:p>
            <a:pPr marL="971550" lvl="1" indent="-514350" eaLnBrk="1" hangingPunct="1">
              <a:buFont typeface="Calibri" charset="0"/>
              <a:buAutoNum type="alphaUcPeriod"/>
            </a:pPr>
            <a:r>
              <a:rPr lang="en-US" dirty="0">
                <a:ea typeface="MS PGothic" charset="0"/>
              </a:rPr>
              <a:t>Firms will begin to cooperate instead of compete.</a:t>
            </a:r>
          </a:p>
        </p:txBody>
      </p:sp>
    </p:spTree>
    <p:extLst>
      <p:ext uri="{BB962C8B-B14F-4D97-AF65-F5344CB8AC3E}">
        <p14:creationId xmlns:p14="http://schemas.microsoft.com/office/powerpoint/2010/main" val="3863867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What is true about the long-run equilibrium for firms in a monopolistically competitive industry?</a:t>
            </a:r>
          </a:p>
          <a:p>
            <a:pPr marL="971550" lvl="1" indent="-514350" eaLnBrk="1" hangingPunct="1">
              <a:buFont typeface="Calibri" charset="0"/>
              <a:buAutoNum type="alphaUcPeriod"/>
            </a:pPr>
            <a:r>
              <a:rPr lang="en-US" dirty="0">
                <a:ea typeface="MS PGothic" charset="0"/>
              </a:rPr>
              <a:t>MR &lt; MC, P &lt; min(ATC)</a:t>
            </a:r>
          </a:p>
          <a:p>
            <a:pPr marL="971550" lvl="1" indent="-514350" eaLnBrk="1" hangingPunct="1">
              <a:buFont typeface="Calibri" charset="0"/>
              <a:buAutoNum type="alphaUcPeriod"/>
            </a:pPr>
            <a:r>
              <a:rPr lang="en-US" dirty="0">
                <a:ea typeface="MS PGothic" charset="0"/>
              </a:rPr>
              <a:t>P = MR = MC = min(ATC)</a:t>
            </a:r>
          </a:p>
          <a:p>
            <a:pPr marL="971550" lvl="1" indent="-514350" eaLnBrk="1" hangingPunct="1">
              <a:buFont typeface="Calibri" charset="0"/>
              <a:buAutoNum type="alphaUcPeriod"/>
            </a:pPr>
            <a:r>
              <a:rPr lang="en-US" dirty="0">
                <a:ea typeface="MS PGothic" charset="0"/>
              </a:rPr>
              <a:t>P = ATC, P &gt; MC, P &gt; min(ATC)</a:t>
            </a:r>
          </a:p>
          <a:p>
            <a:pPr marL="971550" lvl="1" indent="-514350" eaLnBrk="1" hangingPunct="1">
              <a:buFont typeface="Calibri" charset="0"/>
              <a:buAutoNum type="alphaUcPeriod"/>
            </a:pPr>
            <a:r>
              <a:rPr lang="en-US" dirty="0">
                <a:ea typeface="MS PGothic" charset="0"/>
              </a:rPr>
              <a:t>P &gt; ATC, P = MC</a:t>
            </a:r>
          </a:p>
        </p:txBody>
      </p:sp>
    </p:spTree>
    <p:extLst>
      <p:ext uri="{BB962C8B-B14F-4D97-AF65-F5344CB8AC3E}">
        <p14:creationId xmlns:p14="http://schemas.microsoft.com/office/powerpoint/2010/main" val="285378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is true about product differentiation?</a:t>
            </a:r>
          </a:p>
          <a:p>
            <a:pPr marL="971550" lvl="1" indent="-514350" eaLnBrk="1" hangingPunct="1">
              <a:buFont typeface="Calibri" charset="0"/>
              <a:buAutoNum type="alphaUcPeriod"/>
            </a:pPr>
            <a:r>
              <a:rPr lang="en-US" dirty="0">
                <a:ea typeface="MS PGothic" charset="0"/>
              </a:rPr>
              <a:t>More differentiation means products are more substitutable for each other</a:t>
            </a:r>
          </a:p>
          <a:p>
            <a:pPr marL="971550" lvl="1" indent="-514350" eaLnBrk="1" hangingPunct="1">
              <a:buFont typeface="Calibri" charset="0"/>
              <a:buAutoNum type="alphaUcPeriod"/>
            </a:pPr>
            <a:r>
              <a:rPr lang="en-US" dirty="0">
                <a:ea typeface="MS PGothic" charset="0"/>
              </a:rPr>
              <a:t>More differentiation leads to greater differences in price</a:t>
            </a:r>
          </a:p>
          <a:p>
            <a:pPr marL="971550" lvl="1" indent="-514350" eaLnBrk="1" hangingPunct="1">
              <a:buFont typeface="Calibri" charset="0"/>
              <a:buAutoNum type="alphaUcPeriod"/>
            </a:pPr>
            <a:r>
              <a:rPr lang="en-US" dirty="0">
                <a:ea typeface="MS PGothic" charset="0"/>
              </a:rPr>
              <a:t>More differentiation leads to converging prices</a:t>
            </a:r>
          </a:p>
          <a:p>
            <a:pPr marL="971550" lvl="1" indent="-514350" eaLnBrk="1" hangingPunct="1">
              <a:buFont typeface="Calibri" charset="0"/>
              <a:buAutoNum type="alphaUcPeriod"/>
            </a:pPr>
            <a:r>
              <a:rPr lang="en-US" dirty="0">
                <a:ea typeface="MS PGothic" charset="0"/>
              </a:rPr>
              <a:t>Differentiation lowers firm profits</a:t>
            </a:r>
          </a:p>
        </p:txBody>
      </p:sp>
    </p:spTree>
    <p:extLst>
      <p:ext uri="{BB962C8B-B14F-4D97-AF65-F5344CB8AC3E}">
        <p14:creationId xmlns:p14="http://schemas.microsoft.com/office/powerpoint/2010/main" val="323671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45"/>
            <a:ext cx="10972800" cy="1527175"/>
          </a:xfrm>
        </p:spPr>
        <p:txBody>
          <a:bodyPr/>
          <a:lstStyle/>
          <a:p>
            <a:pPr algn="l"/>
            <a:r>
              <a:rPr lang="en-US" b="1" dirty="0">
                <a:ea typeface="MS PGothic" charset="0"/>
              </a:rPr>
              <a:t>Previously…</a:t>
            </a:r>
          </a:p>
        </p:txBody>
      </p:sp>
      <p:sp>
        <p:nvSpPr>
          <p:cNvPr id="10242"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Monopolistic competition is a market structure characterized by free entry, many different firms, and differentiated products.</a:t>
            </a:r>
          </a:p>
          <a:p>
            <a:pPr eaLnBrk="1" hangingPunct="1"/>
            <a:r>
              <a:rPr lang="en-US" sz="3200" dirty="0">
                <a:ea typeface="MS PGothic" charset="0"/>
              </a:rPr>
              <a:t>Differentiated products are substitutable, but not identical.</a:t>
            </a:r>
          </a:p>
          <a:p>
            <a:pPr eaLnBrk="1" hangingPunct="1"/>
            <a:r>
              <a:rPr lang="en-US" sz="3200" dirty="0">
                <a:ea typeface="MS PGothic" charset="0"/>
              </a:rPr>
              <a:t>Firms advertise in order to increase demand for their product.</a:t>
            </a:r>
            <a:endParaRPr lang="en-US" sz="2800" dirty="0">
              <a:ea typeface="MS PGothic" charset="0"/>
            </a:endParaRPr>
          </a:p>
        </p:txBody>
      </p:sp>
    </p:spTree>
    <p:extLst>
      <p:ext uri="{BB962C8B-B14F-4D97-AF65-F5344CB8AC3E}">
        <p14:creationId xmlns:p14="http://schemas.microsoft.com/office/powerpoint/2010/main" val="2190825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203200" y="24374"/>
            <a:ext cx="10972800" cy="1527175"/>
          </a:xfrm>
        </p:spPr>
        <p:txBody>
          <a:bodyPr/>
          <a:lstStyle/>
          <a:p>
            <a:pPr algn="l"/>
            <a:r>
              <a:rPr lang="en-US" b="1" dirty="0">
                <a:ea typeface="MS PGothic" charset="0"/>
              </a:rPr>
              <a:t>Oligopoly</a:t>
            </a:r>
          </a:p>
        </p:txBody>
      </p:sp>
      <p:sp>
        <p:nvSpPr>
          <p:cNvPr id="14338" name="Content Placeholder 2"/>
          <p:cNvSpPr>
            <a:spLocks noGrp="1"/>
          </p:cNvSpPr>
          <p:nvPr>
            <p:ph idx="1"/>
          </p:nvPr>
        </p:nvSpPr>
        <p:spPr>
          <a:xfrm>
            <a:off x="203200" y="1712913"/>
            <a:ext cx="10972800" cy="4895850"/>
          </a:xfrm>
        </p:spPr>
        <p:txBody>
          <a:bodyPr/>
          <a:lstStyle/>
          <a:p>
            <a:pPr eaLnBrk="1" hangingPunct="1"/>
            <a:r>
              <a:rPr lang="en-US" sz="3200" dirty="0">
                <a:ea typeface="MS PGothic" charset="0"/>
              </a:rPr>
              <a:t>Oligopoly is a market structure with the following characteristics:</a:t>
            </a:r>
          </a:p>
          <a:p>
            <a:pPr lvl="1" eaLnBrk="1" hangingPunct="1"/>
            <a:r>
              <a:rPr lang="en-US" sz="2800" dirty="0">
                <a:ea typeface="MS PGothic" charset="0"/>
              </a:rPr>
              <a:t>Small number of firms</a:t>
            </a:r>
          </a:p>
          <a:p>
            <a:pPr lvl="1" eaLnBrk="1" hangingPunct="1"/>
            <a:r>
              <a:rPr lang="en-US" sz="2800" dirty="0">
                <a:ea typeface="MS PGothic" charset="0"/>
              </a:rPr>
              <a:t>Differentiated products</a:t>
            </a:r>
          </a:p>
          <a:p>
            <a:pPr lvl="1" eaLnBrk="1" hangingPunct="1"/>
            <a:r>
              <a:rPr lang="en-US" sz="2800" dirty="0">
                <a:ea typeface="MS PGothic" charset="0"/>
              </a:rPr>
              <a:t>Significant entry barriers</a:t>
            </a:r>
          </a:p>
          <a:p>
            <a:pPr lvl="1" eaLnBrk="1" hangingPunct="1"/>
            <a:r>
              <a:rPr lang="en-US" sz="2800" dirty="0">
                <a:ea typeface="MS PGothic" charset="0"/>
              </a:rPr>
              <a:t>Firms interact strategically.</a:t>
            </a:r>
          </a:p>
        </p:txBody>
      </p:sp>
    </p:spTree>
    <p:extLst>
      <p:ext uri="{BB962C8B-B14F-4D97-AF65-F5344CB8AC3E}">
        <p14:creationId xmlns:p14="http://schemas.microsoft.com/office/powerpoint/2010/main" val="661540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45"/>
            <a:ext cx="10972800" cy="1527175"/>
          </a:xfrm>
        </p:spPr>
        <p:txBody>
          <a:bodyPr/>
          <a:lstStyle/>
          <a:p>
            <a:r>
              <a:rPr lang="en-US" b="1" dirty="0">
                <a:ea typeface="MS PGothic" charset="0"/>
              </a:rPr>
              <a:t>Comparing Market Structures</a:t>
            </a: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 y="2184399"/>
            <a:ext cx="12193102" cy="3553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06686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0"/>
            <a:ext cx="11243024" cy="1527175"/>
          </a:xfrm>
        </p:spPr>
        <p:txBody>
          <a:bodyPr/>
          <a:lstStyle/>
          <a:p>
            <a:pPr algn="l"/>
            <a:r>
              <a:rPr lang="en-US" b="1" dirty="0">
                <a:ea typeface="MS PGothic" charset="0"/>
              </a:rPr>
              <a:t>Measuring Concentrations of Industries</a:t>
            </a:r>
          </a:p>
        </p:txBody>
      </p:sp>
      <p:sp>
        <p:nvSpPr>
          <p:cNvPr id="10243"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Concentration ratio</a:t>
            </a:r>
          </a:p>
          <a:p>
            <a:pPr lvl="1" eaLnBrk="1" hangingPunct="1"/>
            <a:r>
              <a:rPr lang="en-US" sz="2800" dirty="0">
                <a:ea typeface="MS PGothic" charset="0"/>
              </a:rPr>
              <a:t>Used to measure oligopoly power in an industry</a:t>
            </a:r>
          </a:p>
          <a:p>
            <a:pPr lvl="1" eaLnBrk="1" hangingPunct="1"/>
            <a:r>
              <a:rPr lang="en-US" sz="2800" dirty="0">
                <a:ea typeface="MS PGothic" charset="0"/>
              </a:rPr>
              <a:t>What percentage of industry sales are owned by the biggest firms?</a:t>
            </a:r>
          </a:p>
          <a:p>
            <a:pPr lvl="2" eaLnBrk="1" hangingPunct="1"/>
            <a:r>
              <a:rPr lang="en-US" dirty="0">
                <a:latin typeface="Cambria" panose="02040503050406030204" pitchFamily="18" charset="0"/>
                <a:cs typeface="Arial" charset="0"/>
              </a:rPr>
              <a:t>Four-firm concentration ratio</a:t>
            </a:r>
          </a:p>
          <a:p>
            <a:pPr lvl="2" eaLnBrk="1" hangingPunct="1"/>
            <a:r>
              <a:rPr lang="en-US" dirty="0">
                <a:latin typeface="Cambria" panose="02040503050406030204" pitchFamily="18" charset="0"/>
                <a:cs typeface="Arial" charset="0"/>
              </a:rPr>
              <a:t>Eight-firm concentration ratio</a:t>
            </a:r>
          </a:p>
          <a:p>
            <a:pPr lvl="1" eaLnBrk="1" hangingPunct="1"/>
            <a:r>
              <a:rPr lang="en-US" sz="2800" dirty="0">
                <a:cs typeface="Arial" charset="0"/>
              </a:rPr>
              <a:t>Is a rough gauge of oligopoly power—not an absolute measure due to international activity in the market. Consider the domestic car industry and international car industry.</a:t>
            </a:r>
          </a:p>
        </p:txBody>
      </p:sp>
    </p:spTree>
    <p:extLst>
      <p:ext uri="{BB962C8B-B14F-4D97-AF65-F5344CB8AC3E}">
        <p14:creationId xmlns:p14="http://schemas.microsoft.com/office/powerpoint/2010/main" val="2057375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checkerboard(across)">
                                      <p:cBhvr>
                                        <p:cTn id="7" dur="500"/>
                                        <p:tgtEl>
                                          <p:spTgt spid="102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12" dur="500"/>
                                        <p:tgtEl>
                                          <p:spTgt spid="10243">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5" dur="500"/>
                                        <p:tgtEl>
                                          <p:spTgt spid="10243">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0243">
                                            <p:txEl>
                                              <p:pRg st="4" end="4"/>
                                            </p:txEl>
                                          </p:spTgt>
                                        </p:tgtEl>
                                        <p:attrNameLst>
                                          <p:attrName>style.visibility</p:attrName>
                                        </p:attrNameLst>
                                      </p:cBhvr>
                                      <p:to>
                                        <p:strVal val="visible"/>
                                      </p:to>
                                    </p:set>
                                    <p:animEffect transition="in" filter="checkerboard(across)">
                                      <p:cBhvr>
                                        <p:cTn id="18" dur="500"/>
                                        <p:tgtEl>
                                          <p:spTgt spid="1024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45"/>
            <a:ext cx="10972800" cy="1401483"/>
          </a:xfrm>
        </p:spPr>
        <p:txBody>
          <a:bodyPr/>
          <a:lstStyle/>
          <a:p>
            <a:r>
              <a:rPr lang="en-US" b="1" dirty="0">
                <a:ea typeface="MS PGothic" charset="0"/>
              </a:rPr>
              <a:t>Four-Firm Concentration Ratios </a:t>
            </a:r>
            <a:br>
              <a:rPr lang="en-US" b="1" dirty="0">
                <a:ea typeface="MS PGothic" charset="0"/>
              </a:rPr>
            </a:br>
            <a:r>
              <a:rPr lang="en-US" b="1" dirty="0">
                <a:ea typeface="MS PGothic" charset="0"/>
              </a:rPr>
              <a:t>in the United States</a:t>
            </a: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92" y="1664315"/>
            <a:ext cx="11078991" cy="5059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7194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59"/>
            <a:ext cx="10972800" cy="1527175"/>
          </a:xfrm>
        </p:spPr>
        <p:txBody>
          <a:bodyPr/>
          <a:lstStyle/>
          <a:p>
            <a:r>
              <a:rPr lang="en-US" b="1" dirty="0">
                <a:ea typeface="MS PGothic" charset="0"/>
              </a:rPr>
              <a:t>What Is Monopolistic Competition?</a:t>
            </a:r>
          </a:p>
        </p:txBody>
      </p:sp>
      <p:sp>
        <p:nvSpPr>
          <p:cNvPr id="8195"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Monopolistic competition</a:t>
            </a:r>
          </a:p>
          <a:p>
            <a:pPr lvl="1" eaLnBrk="1" hangingPunct="1"/>
            <a:r>
              <a:rPr lang="en-US" sz="2800" dirty="0">
                <a:ea typeface="MS PGothic" charset="0"/>
              </a:rPr>
              <a:t>A market structure characterized by</a:t>
            </a:r>
          </a:p>
          <a:p>
            <a:pPr lvl="2" eaLnBrk="1" hangingPunct="1"/>
            <a:r>
              <a:rPr lang="en-US" dirty="0">
                <a:latin typeface="Cambria" panose="02040503050406030204" pitchFamily="18" charset="0"/>
                <a:cs typeface="Helvetica Neue" charset="0"/>
              </a:rPr>
              <a:t>Free entry and exit</a:t>
            </a:r>
          </a:p>
          <a:p>
            <a:pPr lvl="2" eaLnBrk="1" hangingPunct="1"/>
            <a:r>
              <a:rPr lang="en-US" dirty="0">
                <a:latin typeface="Cambria" panose="02040503050406030204" pitchFamily="18" charset="0"/>
                <a:cs typeface="Helvetica Neue" charset="0"/>
              </a:rPr>
              <a:t>Many different firms</a:t>
            </a:r>
          </a:p>
          <a:p>
            <a:pPr lvl="2" eaLnBrk="1" hangingPunct="1"/>
            <a:r>
              <a:rPr lang="en-US" dirty="0">
                <a:latin typeface="Cambria" panose="02040503050406030204" pitchFamily="18" charset="0"/>
                <a:cs typeface="Helvetica Neue" charset="0"/>
              </a:rPr>
              <a:t>Product differentiation</a:t>
            </a:r>
          </a:p>
          <a:p>
            <a:pPr eaLnBrk="1" hangingPunct="1"/>
            <a:r>
              <a:rPr lang="en-US" sz="3200" dirty="0">
                <a:ea typeface="MS PGothic" charset="0"/>
              </a:rPr>
              <a:t>Product differentiation</a:t>
            </a:r>
          </a:p>
          <a:p>
            <a:pPr lvl="1" eaLnBrk="1" hangingPunct="1"/>
            <a:r>
              <a:rPr lang="en-US" sz="2400" dirty="0">
                <a:ea typeface="MS PGothic" charset="0"/>
              </a:rPr>
              <a:t>The process that firms use to make a product more attractive by contrasting its unique qualities with competing products.</a:t>
            </a:r>
          </a:p>
        </p:txBody>
      </p:sp>
    </p:spTree>
    <p:extLst>
      <p:ext uri="{BB962C8B-B14F-4D97-AF65-F5344CB8AC3E}">
        <p14:creationId xmlns:p14="http://schemas.microsoft.com/office/powerpoint/2010/main" val="705470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animEffect transition="in" filter="checkerboard(across)">
                                      <p:cBhvr>
                                        <p:cTn id="7" dur="500"/>
                                        <p:tgtEl>
                                          <p:spTgt spid="8195">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195">
                                            <p:txEl>
                                              <p:pRg st="3" end="3"/>
                                            </p:txEl>
                                          </p:spTgt>
                                        </p:tgtEl>
                                        <p:attrNameLst>
                                          <p:attrName>style.visibility</p:attrName>
                                        </p:attrNameLst>
                                      </p:cBhvr>
                                      <p:to>
                                        <p:strVal val="visible"/>
                                      </p:to>
                                    </p:set>
                                    <p:animEffect transition="in" filter="checkerboard(across)">
                                      <p:cBhvr>
                                        <p:cTn id="10" dur="500"/>
                                        <p:tgtEl>
                                          <p:spTgt spid="8195">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8195">
                                            <p:txEl>
                                              <p:pRg st="4" end="4"/>
                                            </p:txEl>
                                          </p:spTgt>
                                        </p:tgtEl>
                                        <p:attrNameLst>
                                          <p:attrName>style.visibility</p:attrName>
                                        </p:attrNameLst>
                                      </p:cBhvr>
                                      <p:to>
                                        <p:strVal val="visible"/>
                                      </p:to>
                                    </p:set>
                                    <p:animEffect transition="in" filter="checkerboard(across)">
                                      <p:cBhvr>
                                        <p:cTn id="13" dur="500"/>
                                        <p:tgtEl>
                                          <p:spTgt spid="8195">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8195">
                                            <p:txEl>
                                              <p:pRg st="6" end="6"/>
                                            </p:txEl>
                                          </p:spTgt>
                                        </p:tgtEl>
                                        <p:attrNameLst>
                                          <p:attrName>style.visibility</p:attrName>
                                        </p:attrNameLst>
                                      </p:cBhvr>
                                      <p:to>
                                        <p:strVal val="visible"/>
                                      </p:to>
                                    </p:set>
                                    <p:animEffect transition="in" filter="checkerboard(across)">
                                      <p:cBhvr>
                                        <p:cTn id="18" dur="50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CO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3" y="381003"/>
            <a:ext cx="7272867" cy="6094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3570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45"/>
            <a:ext cx="10972800" cy="1527175"/>
          </a:xfrm>
        </p:spPr>
        <p:txBody>
          <a:bodyPr/>
          <a:lstStyle/>
          <a:p>
            <a:pPr algn="l"/>
            <a:r>
              <a:rPr lang="en-US" b="1" dirty="0">
                <a:ea typeface="MS PGothic" charset="0"/>
              </a:rPr>
              <a:t>Duopoly</a:t>
            </a:r>
          </a:p>
        </p:txBody>
      </p:sp>
      <p:sp>
        <p:nvSpPr>
          <p:cNvPr id="12291"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Duopoly</a:t>
            </a:r>
          </a:p>
          <a:p>
            <a:pPr lvl="1" eaLnBrk="1" hangingPunct="1"/>
            <a:r>
              <a:rPr lang="en-US" sz="2800" dirty="0">
                <a:ea typeface="MS PGothic" charset="0"/>
              </a:rPr>
              <a:t>An oligopoly with only </a:t>
            </a:r>
            <a:r>
              <a:rPr lang="en-US" sz="2800" dirty="0">
                <a:solidFill>
                  <a:srgbClr val="FF0000"/>
                </a:solidFill>
                <a:ea typeface="MS PGothic" charset="0"/>
              </a:rPr>
              <a:t>two firms</a:t>
            </a:r>
          </a:p>
          <a:p>
            <a:pPr lvl="1" eaLnBrk="1" hangingPunct="1"/>
            <a:r>
              <a:rPr lang="en-US" sz="2800" dirty="0">
                <a:ea typeface="MS PGothic" charset="0"/>
              </a:rPr>
              <a:t>May happen in localized markets with cell phones or utilities</a:t>
            </a:r>
            <a:endParaRPr lang="en-US" sz="2400" dirty="0">
              <a:ea typeface="MS PGothic" charset="0"/>
            </a:endParaRPr>
          </a:p>
          <a:p>
            <a:pPr eaLnBrk="1" hangingPunct="1"/>
            <a:r>
              <a:rPr lang="en-US" sz="3200" dirty="0">
                <a:ea typeface="MS PGothic" charset="0"/>
              </a:rPr>
              <a:t>Duopoly behavior</a:t>
            </a:r>
          </a:p>
          <a:p>
            <a:pPr lvl="1" eaLnBrk="1" hangingPunct="1"/>
            <a:r>
              <a:rPr lang="en-US" sz="2800" dirty="0">
                <a:ea typeface="MS PGothic" charset="0"/>
              </a:rPr>
              <a:t>Firms feel competitive pressure, but can enjoy advantages of market power.</a:t>
            </a:r>
          </a:p>
          <a:p>
            <a:pPr lvl="1" eaLnBrk="1" hangingPunct="1"/>
            <a:r>
              <a:rPr lang="en-US" sz="2800" dirty="0">
                <a:ea typeface="MS PGothic" charset="0"/>
              </a:rPr>
              <a:t>Firms may have the incentive and the ability to cooperate, or collude.</a:t>
            </a:r>
          </a:p>
        </p:txBody>
      </p:sp>
    </p:spTree>
    <p:extLst>
      <p:ext uri="{BB962C8B-B14F-4D97-AF65-F5344CB8AC3E}">
        <p14:creationId xmlns:p14="http://schemas.microsoft.com/office/powerpoint/2010/main" val="3793275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5" dur="500"/>
                                        <p:tgtEl>
                                          <p:spTgt spid="12291">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45"/>
            <a:ext cx="10972800" cy="1527175"/>
          </a:xfrm>
        </p:spPr>
        <p:txBody>
          <a:bodyPr/>
          <a:lstStyle/>
          <a:p>
            <a:pPr algn="l"/>
            <a:r>
              <a:rPr lang="en-US" b="1" dirty="0">
                <a:ea typeface="MS PGothic" charset="0"/>
              </a:rPr>
              <a:t>Duopoly</a:t>
            </a:r>
          </a:p>
        </p:txBody>
      </p:sp>
      <p:sp>
        <p:nvSpPr>
          <p:cNvPr id="13315" name="Content Placeholder 2"/>
          <p:cNvSpPr>
            <a:spLocks noGrp="1"/>
          </p:cNvSpPr>
          <p:nvPr>
            <p:ph idx="1"/>
          </p:nvPr>
        </p:nvSpPr>
        <p:spPr>
          <a:xfrm>
            <a:off x="609600" y="1647825"/>
            <a:ext cx="10972800" cy="4895850"/>
          </a:xfrm>
        </p:spPr>
        <p:txBody>
          <a:bodyPr/>
          <a:lstStyle/>
          <a:p>
            <a:pPr eaLnBrk="1" hangingPunct="1"/>
            <a:r>
              <a:rPr lang="en-US" sz="3200" dirty="0">
                <a:ea typeface="MS PGothic" charset="0"/>
              </a:rPr>
              <a:t>Collusion</a:t>
            </a:r>
          </a:p>
          <a:p>
            <a:pPr lvl="1" eaLnBrk="1" hangingPunct="1"/>
            <a:r>
              <a:rPr lang="en-US" sz="2800" dirty="0">
                <a:ea typeface="MS PGothic" charset="0"/>
              </a:rPr>
              <a:t>Agreement among rivals specifying prices or quantities</a:t>
            </a:r>
          </a:p>
          <a:p>
            <a:pPr lvl="1" eaLnBrk="1" hangingPunct="1"/>
            <a:r>
              <a:rPr lang="en-US" sz="2800" dirty="0">
                <a:ea typeface="MS PGothic" charset="0"/>
              </a:rPr>
              <a:t>Firms ask: </a:t>
            </a:r>
            <a:r>
              <a:rPr lang="en-US" altLang="ja-JP" sz="2800" dirty="0">
                <a:ea typeface="MS PGothic" charset="0"/>
              </a:rPr>
              <a:t>"What would a monopoly do?" and then do that action.</a:t>
            </a:r>
          </a:p>
          <a:p>
            <a:pPr eaLnBrk="1" hangingPunct="1"/>
            <a:r>
              <a:rPr lang="en-US" sz="3200" dirty="0">
                <a:ea typeface="MS PGothic" charset="0"/>
              </a:rPr>
              <a:t>Cartel</a:t>
            </a:r>
          </a:p>
          <a:p>
            <a:pPr lvl="1" eaLnBrk="1" hangingPunct="1"/>
            <a:r>
              <a:rPr lang="en-US" sz="2800" dirty="0">
                <a:ea typeface="MS PGothic" charset="0"/>
              </a:rPr>
              <a:t>Two or more firms acting in unison to form a joint monopoly.</a:t>
            </a:r>
            <a:endParaRPr lang="en-US" sz="2000" dirty="0">
              <a:ea typeface="MS PGothic" charset="0"/>
            </a:endParaRPr>
          </a:p>
        </p:txBody>
      </p:sp>
    </p:spTree>
    <p:extLst>
      <p:ext uri="{BB962C8B-B14F-4D97-AF65-F5344CB8AC3E}">
        <p14:creationId xmlns:p14="http://schemas.microsoft.com/office/powerpoint/2010/main" val="898613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checkerboard(across)">
                                      <p:cBhvr>
                                        <p:cTn id="7" dur="500"/>
                                        <p:tgtEl>
                                          <p:spTgt spid="1331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10" dur="500"/>
                                        <p:tgtEl>
                                          <p:spTgt spid="133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animEffect transition="in" filter="checkerboard(across)">
                                      <p:cBhvr>
                                        <p:cTn id="15"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09600" y="45"/>
            <a:ext cx="10972800" cy="1527175"/>
          </a:xfrm>
        </p:spPr>
        <p:txBody>
          <a:bodyPr/>
          <a:lstStyle/>
          <a:p>
            <a:pPr algn="l"/>
            <a:r>
              <a:rPr lang="en-US" b="1" dirty="0">
                <a:ea typeface="MS PGothic" charset="0"/>
              </a:rPr>
              <a:t>Cartels</a:t>
            </a:r>
          </a:p>
        </p:txBody>
      </p:sp>
      <p:sp>
        <p:nvSpPr>
          <p:cNvPr id="14339"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Cartels tend to be unstable over a long period of time. Why?</a:t>
            </a:r>
          </a:p>
          <a:p>
            <a:pPr lvl="1" eaLnBrk="1" hangingPunct="1"/>
            <a:r>
              <a:rPr lang="en-US" sz="2800" dirty="0">
                <a:ea typeface="MS PGothic" charset="0"/>
              </a:rPr>
              <a:t>Each firm in the cartel often has an incentive to </a:t>
            </a:r>
            <a:r>
              <a:rPr lang="en-US" altLang="ja-JP" sz="2800" dirty="0">
                <a:ea typeface="MS PGothic" charset="0"/>
              </a:rPr>
              <a:t>"cheat."</a:t>
            </a:r>
          </a:p>
          <a:p>
            <a:pPr lvl="1" eaLnBrk="1" hangingPunct="1"/>
            <a:r>
              <a:rPr lang="en-US" sz="2800" dirty="0">
                <a:ea typeface="MS PGothic" charset="0"/>
              </a:rPr>
              <a:t>Could occur by one firm lowering its price</a:t>
            </a:r>
          </a:p>
          <a:p>
            <a:pPr lvl="1" eaLnBrk="1" hangingPunct="1"/>
            <a:r>
              <a:rPr lang="en-US" sz="2800" dirty="0">
                <a:ea typeface="MS PGothic" charset="0"/>
              </a:rPr>
              <a:t>Firm could also overproduce output (in situations with homogenous output, such as oil cartels).</a:t>
            </a:r>
            <a:endParaRPr lang="en-US" sz="2000" dirty="0">
              <a:ea typeface="MS PGothic" charset="0"/>
            </a:endParaRPr>
          </a:p>
        </p:txBody>
      </p:sp>
    </p:spTree>
    <p:extLst>
      <p:ext uri="{BB962C8B-B14F-4D97-AF65-F5344CB8AC3E}">
        <p14:creationId xmlns:p14="http://schemas.microsoft.com/office/powerpoint/2010/main" val="2083374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0" dur="500"/>
                                        <p:tgtEl>
                                          <p:spTgt spid="1433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3"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267" y="381001"/>
            <a:ext cx="9279467" cy="6094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12384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45"/>
            <a:ext cx="10972800" cy="1527175"/>
          </a:xfrm>
        </p:spPr>
        <p:txBody>
          <a:bodyPr/>
          <a:lstStyle/>
          <a:p>
            <a:r>
              <a:rPr lang="en-US" b="1" dirty="0">
                <a:ea typeface="MS PGothic" charset="0"/>
              </a:rPr>
              <a:t>Cellphone Duopoly Market</a:t>
            </a:r>
            <a:br>
              <a:rPr lang="en-US" b="1" dirty="0">
                <a:ea typeface="MS PGothic" charset="0"/>
              </a:rPr>
            </a:br>
            <a:r>
              <a:rPr lang="en-US" b="1" dirty="0">
                <a:ea typeface="MS PGothic" charset="0"/>
              </a:rPr>
              <a:t>Perfect Competition vs. Monopoly</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5411" name="Content Placeholder 2"/>
          <p:cNvSpPr>
            <a:spLocks noGrp="1"/>
          </p:cNvSpPr>
          <p:nvPr>
            <p:ph idx="1"/>
          </p:nvPr>
        </p:nvSpPr>
        <p:spPr>
          <a:xfrm>
            <a:off x="5706536" y="1712913"/>
            <a:ext cx="6062133" cy="4895850"/>
          </a:xfrm>
        </p:spPr>
        <p:txBody>
          <a:bodyPr/>
          <a:lstStyle/>
          <a:p>
            <a:pPr eaLnBrk="1" hangingPunct="1"/>
            <a:r>
              <a:rPr lang="en-US" sz="2400" dirty="0">
                <a:ea typeface="MS PGothic" charset="0"/>
              </a:rPr>
              <a:t>Assume MC = 0</a:t>
            </a:r>
          </a:p>
          <a:p>
            <a:pPr eaLnBrk="1" hangingPunct="1"/>
            <a:r>
              <a:rPr lang="en-US" sz="2400" dirty="0">
                <a:ea typeface="MS PGothic" charset="0"/>
              </a:rPr>
              <a:t>Perfect Competition</a:t>
            </a:r>
          </a:p>
          <a:p>
            <a:pPr lvl="1" eaLnBrk="1" hangingPunct="1"/>
            <a:r>
              <a:rPr lang="en-US" sz="2000" dirty="0">
                <a:ea typeface="MS PGothic" charset="0"/>
              </a:rPr>
              <a:t>Result:  P = MC</a:t>
            </a:r>
          </a:p>
          <a:p>
            <a:pPr lvl="1" eaLnBrk="1" hangingPunct="1"/>
            <a:r>
              <a:rPr lang="en-US" sz="2000" dirty="0">
                <a:ea typeface="MS PGothic" charset="0"/>
              </a:rPr>
              <a:t>P = $0</a:t>
            </a:r>
          </a:p>
          <a:p>
            <a:pPr lvl="1" eaLnBrk="1" hangingPunct="1"/>
            <a:r>
              <a:rPr lang="en-US" sz="2000" dirty="0">
                <a:ea typeface="MS PGothic" charset="0"/>
              </a:rPr>
              <a:t>Q = 1,200</a:t>
            </a:r>
          </a:p>
          <a:p>
            <a:pPr lvl="1" eaLnBrk="1" hangingPunct="1"/>
            <a:r>
              <a:rPr lang="en-US" sz="2000" dirty="0">
                <a:ea typeface="MS PGothic" charset="0"/>
              </a:rPr>
              <a:t>Socially efficient</a:t>
            </a:r>
          </a:p>
          <a:p>
            <a:pPr eaLnBrk="1" hangingPunct="1"/>
            <a:r>
              <a:rPr lang="en-US" sz="2400" dirty="0">
                <a:ea typeface="MS PGothic" charset="0"/>
              </a:rPr>
              <a:t>Monopoly</a:t>
            </a:r>
          </a:p>
          <a:p>
            <a:pPr lvl="1" eaLnBrk="1" hangingPunct="1"/>
            <a:r>
              <a:rPr lang="en-US" sz="2000" dirty="0">
                <a:ea typeface="MS PGothic" charset="0"/>
              </a:rPr>
              <a:t>No competition to drive price down</a:t>
            </a:r>
          </a:p>
          <a:p>
            <a:pPr lvl="1" eaLnBrk="1" hangingPunct="1"/>
            <a:r>
              <a:rPr lang="en-US" sz="2000" dirty="0">
                <a:ea typeface="MS PGothic" charset="0"/>
              </a:rPr>
              <a:t>P = $90</a:t>
            </a:r>
          </a:p>
          <a:p>
            <a:pPr lvl="1" eaLnBrk="1" hangingPunct="1"/>
            <a:r>
              <a:rPr lang="en-US" sz="2000" dirty="0">
                <a:ea typeface="MS PGothic" charset="0"/>
              </a:rPr>
              <a:t>Q = 600</a:t>
            </a:r>
          </a:p>
          <a:p>
            <a:pPr lvl="1" eaLnBrk="1" hangingPunct="1"/>
            <a:r>
              <a:rPr lang="en-US" sz="2000" dirty="0">
                <a:ea typeface="MS PGothic" charset="0"/>
              </a:rPr>
              <a:t>Loss of efficiency compared to competition</a:t>
            </a:r>
            <a:endParaRPr lang="en-US" sz="1600" dirty="0">
              <a:ea typeface="MS PGothic" charset="0"/>
            </a:endParaRPr>
          </a:p>
        </p:txBody>
      </p:sp>
      <p:sp>
        <p:nvSpPr>
          <p:cNvPr id="8" name="Rectangle 7"/>
          <p:cNvSpPr>
            <a:spLocks noChangeArrowheads="1"/>
          </p:cNvSpPr>
          <p:nvPr/>
        </p:nvSpPr>
        <p:spPr bwMode="auto">
          <a:xfrm>
            <a:off x="6199721" y="2152650"/>
            <a:ext cx="2752708" cy="446088"/>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9" name="Rectangle 8"/>
          <p:cNvSpPr>
            <a:spLocks noChangeArrowheads="1"/>
          </p:cNvSpPr>
          <p:nvPr/>
        </p:nvSpPr>
        <p:spPr bwMode="auto">
          <a:xfrm>
            <a:off x="158753" y="5951538"/>
            <a:ext cx="5357283" cy="304800"/>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10" name="Rectangle 9"/>
          <p:cNvSpPr>
            <a:spLocks noChangeArrowheads="1"/>
          </p:cNvSpPr>
          <p:nvPr/>
        </p:nvSpPr>
        <p:spPr bwMode="auto">
          <a:xfrm>
            <a:off x="125545" y="4291435"/>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11" name="Rectangle 10"/>
          <p:cNvSpPr>
            <a:spLocks noChangeArrowheads="1"/>
          </p:cNvSpPr>
          <p:nvPr/>
        </p:nvSpPr>
        <p:spPr bwMode="auto">
          <a:xfrm>
            <a:off x="6210321" y="4056108"/>
            <a:ext cx="1378078" cy="446087"/>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9811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411">
                                            <p:txEl>
                                              <p:pRg st="2" end="2"/>
                                            </p:txEl>
                                          </p:spTgt>
                                        </p:tgtEl>
                                        <p:attrNameLst>
                                          <p:attrName>style.visibility</p:attrName>
                                        </p:attrNameLst>
                                      </p:cBhvr>
                                      <p:to>
                                        <p:strVal val="visible"/>
                                      </p:to>
                                    </p:set>
                                    <p:animEffect transition="in" filter="checkerboard(across)">
                                      <p:cBhvr>
                                        <p:cTn id="7" dur="500"/>
                                        <p:tgtEl>
                                          <p:spTgt spid="15411">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5411">
                                            <p:txEl>
                                              <p:pRg st="3" end="3"/>
                                            </p:txEl>
                                          </p:spTgt>
                                        </p:tgtEl>
                                        <p:attrNameLst>
                                          <p:attrName>style.visibility</p:attrName>
                                        </p:attrNameLst>
                                      </p:cBhvr>
                                      <p:to>
                                        <p:strVal val="visible"/>
                                      </p:to>
                                    </p:set>
                                    <p:animEffect transition="in" filter="checkerboard(across)">
                                      <p:cBhvr>
                                        <p:cTn id="10" dur="500"/>
                                        <p:tgtEl>
                                          <p:spTgt spid="15411">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5411">
                                            <p:txEl>
                                              <p:pRg st="4" end="4"/>
                                            </p:txEl>
                                          </p:spTgt>
                                        </p:tgtEl>
                                        <p:attrNameLst>
                                          <p:attrName>style.visibility</p:attrName>
                                        </p:attrNameLst>
                                      </p:cBhvr>
                                      <p:to>
                                        <p:strVal val="visible"/>
                                      </p:to>
                                    </p:set>
                                    <p:animEffect transition="in" filter="checkerboard(across)">
                                      <p:cBhvr>
                                        <p:cTn id="13" dur="500"/>
                                        <p:tgtEl>
                                          <p:spTgt spid="15411">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5411">
                                            <p:txEl>
                                              <p:pRg st="5" end="5"/>
                                            </p:txEl>
                                          </p:spTgt>
                                        </p:tgtEl>
                                        <p:attrNameLst>
                                          <p:attrName>style.visibility</p:attrName>
                                        </p:attrNameLst>
                                      </p:cBhvr>
                                      <p:to>
                                        <p:strVal val="visible"/>
                                      </p:to>
                                    </p:set>
                                    <p:animEffect transition="in" filter="checkerboard(across)">
                                      <p:cBhvr>
                                        <p:cTn id="16" dur="500"/>
                                        <p:tgtEl>
                                          <p:spTgt spid="15411">
                                            <p:txEl>
                                              <p:pRg st="5" end="5"/>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411">
                                            <p:txEl>
                                              <p:pRg st="7" end="7"/>
                                            </p:txEl>
                                          </p:spTgt>
                                        </p:tgtEl>
                                        <p:attrNameLst>
                                          <p:attrName>style.visibility</p:attrName>
                                        </p:attrNameLst>
                                      </p:cBhvr>
                                      <p:to>
                                        <p:strVal val="visible"/>
                                      </p:to>
                                    </p:set>
                                    <p:animEffect transition="in" filter="checkerboard(across)">
                                      <p:cBhvr>
                                        <p:cTn id="27" dur="500"/>
                                        <p:tgtEl>
                                          <p:spTgt spid="15411">
                                            <p:txEl>
                                              <p:pRg st="7" end="7"/>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5411">
                                            <p:txEl>
                                              <p:pRg st="8" end="8"/>
                                            </p:txEl>
                                          </p:spTgt>
                                        </p:tgtEl>
                                        <p:attrNameLst>
                                          <p:attrName>style.visibility</p:attrName>
                                        </p:attrNameLst>
                                      </p:cBhvr>
                                      <p:to>
                                        <p:strVal val="visible"/>
                                      </p:to>
                                    </p:set>
                                    <p:animEffect transition="in" filter="checkerboard(across)">
                                      <p:cBhvr>
                                        <p:cTn id="30" dur="500"/>
                                        <p:tgtEl>
                                          <p:spTgt spid="15411">
                                            <p:txEl>
                                              <p:pRg st="8" end="8"/>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5411">
                                            <p:txEl>
                                              <p:pRg st="9" end="9"/>
                                            </p:txEl>
                                          </p:spTgt>
                                        </p:tgtEl>
                                        <p:attrNameLst>
                                          <p:attrName>style.visibility</p:attrName>
                                        </p:attrNameLst>
                                      </p:cBhvr>
                                      <p:to>
                                        <p:strVal val="visible"/>
                                      </p:to>
                                    </p:set>
                                    <p:animEffect transition="in" filter="checkerboard(across)">
                                      <p:cBhvr>
                                        <p:cTn id="33" dur="500"/>
                                        <p:tgtEl>
                                          <p:spTgt spid="15411">
                                            <p:txEl>
                                              <p:pRg st="9" end="9"/>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15411">
                                            <p:txEl>
                                              <p:pRg st="10" end="10"/>
                                            </p:txEl>
                                          </p:spTgt>
                                        </p:tgtEl>
                                        <p:attrNameLst>
                                          <p:attrName>style.visibility</p:attrName>
                                        </p:attrNameLst>
                                      </p:cBhvr>
                                      <p:to>
                                        <p:strVal val="visible"/>
                                      </p:to>
                                    </p:set>
                                    <p:animEffect transition="in" filter="checkerboard(across)">
                                      <p:cBhvr>
                                        <p:cTn id="36" dur="500"/>
                                        <p:tgtEl>
                                          <p:spTgt spid="15411">
                                            <p:txEl>
                                              <p:pRg st="10" end="10"/>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heckerboard(across)">
                                      <p:cBhvr>
                                        <p:cTn id="39" dur="500"/>
                                        <p:tgtEl>
                                          <p:spTgt spid="10"/>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heckerboard(across)">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45"/>
            <a:ext cx="10972800" cy="1527175"/>
          </a:xfrm>
        </p:spPr>
        <p:txBody>
          <a:bodyPr/>
          <a:lstStyle/>
          <a:p>
            <a:r>
              <a:rPr lang="en-US" b="1" dirty="0">
                <a:ea typeface="MS PGothic" charset="0"/>
              </a:rPr>
              <a:t>Cellphone Duopoly Market</a:t>
            </a:r>
            <a:br>
              <a:rPr lang="en-US" b="1" dirty="0">
                <a:ea typeface="MS PGothic" charset="0"/>
              </a:rPr>
            </a:br>
            <a:r>
              <a:rPr lang="en-US" b="1" dirty="0">
                <a:ea typeface="MS PGothic" charset="0"/>
              </a:rPr>
              <a:t>Duopoly Results with Collusion (Cartel) </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6435" name="Content Placeholder 2"/>
          <p:cNvSpPr>
            <a:spLocks noGrp="1"/>
          </p:cNvSpPr>
          <p:nvPr>
            <p:ph idx="1"/>
          </p:nvPr>
        </p:nvSpPr>
        <p:spPr>
          <a:xfrm>
            <a:off x="5706536" y="1712913"/>
            <a:ext cx="6062133" cy="4895850"/>
          </a:xfrm>
        </p:spPr>
        <p:txBody>
          <a:bodyPr/>
          <a:lstStyle/>
          <a:p>
            <a:pPr eaLnBrk="1" hangingPunct="1"/>
            <a:r>
              <a:rPr lang="en-US" sz="2400" dirty="0">
                <a:ea typeface="MS PGothic" charset="0"/>
              </a:rPr>
              <a:t>Duopoly</a:t>
            </a:r>
          </a:p>
          <a:p>
            <a:pPr lvl="1" eaLnBrk="1" hangingPunct="1"/>
            <a:r>
              <a:rPr lang="en-US" sz="2000" dirty="0">
                <a:ea typeface="MS PGothic" charset="0"/>
              </a:rPr>
              <a:t>AT-Phone and Horizon</a:t>
            </a:r>
          </a:p>
          <a:p>
            <a:pPr eaLnBrk="1" hangingPunct="1"/>
            <a:r>
              <a:rPr lang="en-US" sz="2400" dirty="0">
                <a:ea typeface="MS PGothic" charset="0"/>
              </a:rPr>
              <a:t>Collusion (Cartel) result:  act like a joint monopoly by charging the monopoly price</a:t>
            </a:r>
          </a:p>
          <a:p>
            <a:pPr lvl="1" eaLnBrk="1" hangingPunct="1"/>
            <a:r>
              <a:rPr lang="en-US" sz="2000" dirty="0">
                <a:ea typeface="MS PGothic" charset="0"/>
              </a:rPr>
              <a:t>P = $90</a:t>
            </a:r>
          </a:p>
          <a:p>
            <a:pPr lvl="1" eaLnBrk="1" hangingPunct="1"/>
            <a:r>
              <a:rPr lang="en-US" sz="2000" dirty="0">
                <a:ea typeface="MS PGothic" charset="0"/>
              </a:rPr>
              <a:t>Q = 600 (each firm produces 300)</a:t>
            </a:r>
          </a:p>
          <a:p>
            <a:pPr lvl="1" eaLnBrk="1" hangingPunct="1"/>
            <a:r>
              <a:rPr lang="en-US" sz="2000" dirty="0">
                <a:ea typeface="MS PGothic" charset="0"/>
              </a:rPr>
              <a:t>Profit of $27,000 for each, assuming equal split</a:t>
            </a:r>
          </a:p>
          <a:p>
            <a:pPr lvl="1" eaLnBrk="1" hangingPunct="1"/>
            <a:r>
              <a:rPr lang="en-US" sz="2000" dirty="0">
                <a:ea typeface="MS PGothic" charset="0"/>
              </a:rPr>
              <a:t>Does each firm have an incentive to undercharge the competitor?  What if that happens?</a:t>
            </a:r>
          </a:p>
        </p:txBody>
      </p:sp>
      <p:sp>
        <p:nvSpPr>
          <p:cNvPr id="6" name="Rectangle 5"/>
          <p:cNvSpPr>
            <a:spLocks noChangeArrowheads="1"/>
          </p:cNvSpPr>
          <p:nvPr/>
        </p:nvSpPr>
        <p:spPr bwMode="auto">
          <a:xfrm>
            <a:off x="137978" y="4347099"/>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00553" y="2558660"/>
            <a:ext cx="3212481" cy="446088"/>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855776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435">
                                            <p:txEl>
                                              <p:pRg st="3" end="3"/>
                                            </p:txEl>
                                          </p:spTgt>
                                        </p:tgtEl>
                                        <p:attrNameLst>
                                          <p:attrName>style.visibility</p:attrName>
                                        </p:attrNameLst>
                                      </p:cBhvr>
                                      <p:to>
                                        <p:strVal val="visible"/>
                                      </p:to>
                                    </p:set>
                                    <p:animEffect transition="in" filter="checkerboard(across)">
                                      <p:cBhvr>
                                        <p:cTn id="7" dur="500"/>
                                        <p:tgtEl>
                                          <p:spTgt spid="16435">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435">
                                            <p:txEl>
                                              <p:pRg st="4" end="4"/>
                                            </p:txEl>
                                          </p:spTgt>
                                        </p:tgtEl>
                                        <p:attrNameLst>
                                          <p:attrName>style.visibility</p:attrName>
                                        </p:attrNameLst>
                                      </p:cBhvr>
                                      <p:to>
                                        <p:strVal val="visible"/>
                                      </p:to>
                                    </p:set>
                                    <p:animEffect transition="in" filter="checkerboard(across)">
                                      <p:cBhvr>
                                        <p:cTn id="10" dur="500"/>
                                        <p:tgtEl>
                                          <p:spTgt spid="16435">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435">
                                            <p:txEl>
                                              <p:pRg st="5" end="5"/>
                                            </p:txEl>
                                          </p:spTgt>
                                        </p:tgtEl>
                                        <p:attrNameLst>
                                          <p:attrName>style.visibility</p:attrName>
                                        </p:attrNameLst>
                                      </p:cBhvr>
                                      <p:to>
                                        <p:strVal val="visible"/>
                                      </p:to>
                                    </p:set>
                                    <p:animEffect transition="in" filter="checkerboard(across)">
                                      <p:cBhvr>
                                        <p:cTn id="13" dur="500"/>
                                        <p:tgtEl>
                                          <p:spTgt spid="16435">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6435">
                                            <p:txEl>
                                              <p:pRg st="6" end="6"/>
                                            </p:txEl>
                                          </p:spTgt>
                                        </p:tgtEl>
                                        <p:attrNameLst>
                                          <p:attrName>style.visibility</p:attrName>
                                        </p:attrNameLst>
                                      </p:cBhvr>
                                      <p:to>
                                        <p:strVal val="visible"/>
                                      </p:to>
                                    </p:set>
                                    <p:animEffect transition="in" filter="checkerboard(across)">
                                      <p:cBhvr>
                                        <p:cTn id="16" dur="500"/>
                                        <p:tgtEl>
                                          <p:spTgt spid="16435">
                                            <p:txEl>
                                              <p:pRg st="6" end="6"/>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4677" y="45"/>
            <a:ext cx="11524441" cy="1527175"/>
          </a:xfrm>
        </p:spPr>
        <p:txBody>
          <a:bodyPr/>
          <a:lstStyle/>
          <a:p>
            <a:r>
              <a:rPr lang="en-US" b="1" dirty="0">
                <a:ea typeface="MS PGothic" charset="0"/>
              </a:rPr>
              <a:t>Cellphone Duopoly</a:t>
            </a:r>
            <a:br>
              <a:rPr lang="en-US" b="1" dirty="0">
                <a:ea typeface="MS PGothic" charset="0"/>
              </a:rPr>
            </a:br>
            <a:r>
              <a:rPr lang="en-US" b="1" dirty="0">
                <a:ea typeface="MS PGothic" charset="0"/>
              </a:rPr>
              <a:t>Duopoly Results: Competing (or Cheating)</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7459" name="Content Placeholder 2"/>
          <p:cNvSpPr>
            <a:spLocks noGrp="1"/>
          </p:cNvSpPr>
          <p:nvPr>
            <p:ph idx="1"/>
          </p:nvPr>
        </p:nvSpPr>
        <p:spPr>
          <a:xfrm>
            <a:off x="5706536" y="1554163"/>
            <a:ext cx="6290733" cy="4895850"/>
          </a:xfrm>
        </p:spPr>
        <p:txBody>
          <a:bodyPr/>
          <a:lstStyle/>
          <a:p>
            <a:pPr eaLnBrk="1" hangingPunct="1"/>
            <a:r>
              <a:rPr lang="en-US" sz="2400" dirty="0">
                <a:ea typeface="MS PGothic" charset="0"/>
              </a:rPr>
              <a:t>Duopoly Competition</a:t>
            </a:r>
          </a:p>
          <a:p>
            <a:pPr lvl="1" eaLnBrk="1" hangingPunct="1"/>
            <a:r>
              <a:rPr lang="en-US" sz="2000" dirty="0">
                <a:ea typeface="MS PGothic" charset="0"/>
              </a:rPr>
              <a:t>AT-Phone still believes Horizon will serve 300 customers.</a:t>
            </a:r>
          </a:p>
          <a:p>
            <a:pPr lvl="1" eaLnBrk="1" hangingPunct="1"/>
            <a:r>
              <a:rPr lang="en-US" sz="2000" dirty="0">
                <a:ea typeface="MS PGothic" charset="0"/>
              </a:rPr>
              <a:t>AT-Phone lowers its price to </a:t>
            </a:r>
            <a:br>
              <a:rPr lang="en-US" sz="2000" dirty="0">
                <a:ea typeface="MS PGothic" charset="0"/>
              </a:rPr>
            </a:br>
            <a:r>
              <a:rPr lang="en-US" sz="2000" dirty="0">
                <a:ea typeface="MS PGothic" charset="0"/>
              </a:rPr>
              <a:t>P = $75.</a:t>
            </a:r>
          </a:p>
          <a:p>
            <a:pPr lvl="1" eaLnBrk="1" hangingPunct="1"/>
            <a:r>
              <a:rPr lang="en-US" sz="2000" dirty="0">
                <a:ea typeface="MS PGothic" charset="0"/>
              </a:rPr>
              <a:t>Market demand is Q = 700.</a:t>
            </a:r>
          </a:p>
          <a:p>
            <a:pPr lvl="1" eaLnBrk="1" hangingPunct="1"/>
            <a:r>
              <a:rPr lang="en-US" sz="2000" dirty="0">
                <a:ea typeface="MS PGothic" charset="0"/>
              </a:rPr>
              <a:t>AT-Phone profit:</a:t>
            </a:r>
          </a:p>
          <a:p>
            <a:pPr lvl="2" eaLnBrk="1" hangingPunct="1"/>
            <a:r>
              <a:rPr lang="en-US" sz="1600" dirty="0">
                <a:latin typeface="Cambria" panose="02040503050406030204" pitchFamily="18" charset="0"/>
                <a:cs typeface="Arial" charset="0"/>
              </a:rPr>
              <a:t>400 x $75 = $30,000.</a:t>
            </a:r>
          </a:p>
          <a:p>
            <a:pPr eaLnBrk="1" hangingPunct="1"/>
            <a:r>
              <a:rPr lang="en-US" sz="2400" dirty="0">
                <a:ea typeface="MS PGothic" charset="0"/>
              </a:rPr>
              <a:t>Horizon</a:t>
            </a:r>
            <a:r>
              <a:rPr lang="en-US" altLang="ja-JP" sz="2400" dirty="0">
                <a:ea typeface="MS PGothic" charset="0"/>
              </a:rPr>
              <a:t>'s reaction</a:t>
            </a:r>
          </a:p>
          <a:p>
            <a:pPr lvl="1" eaLnBrk="1" hangingPunct="1"/>
            <a:r>
              <a:rPr lang="en-US" sz="2000" dirty="0">
                <a:ea typeface="MS PGothic" charset="0"/>
              </a:rPr>
              <a:t>Also wants 400 consumers</a:t>
            </a:r>
          </a:p>
          <a:p>
            <a:pPr lvl="1" eaLnBrk="1" hangingPunct="1"/>
            <a:r>
              <a:rPr lang="en-US" sz="2000" dirty="0">
                <a:ea typeface="MS PGothic" charset="0"/>
              </a:rPr>
              <a:t>For both firms to do this, price must be P = $60</a:t>
            </a:r>
          </a:p>
          <a:p>
            <a:pPr lvl="1" eaLnBrk="1" hangingPunct="1"/>
            <a:r>
              <a:rPr lang="en-US" sz="2000" dirty="0">
                <a:ea typeface="MS PGothic" charset="0"/>
              </a:rPr>
              <a:t>Horizon and AT-Phone lower price to P = $60.</a:t>
            </a:r>
          </a:p>
          <a:p>
            <a:pPr lvl="2" eaLnBrk="1" hangingPunct="1"/>
            <a:r>
              <a:rPr lang="en-US" sz="1600" dirty="0">
                <a:latin typeface="Cambria" panose="02040503050406030204" pitchFamily="18" charset="0"/>
                <a:cs typeface="Arial" charset="0"/>
              </a:rPr>
              <a:t>Profits now $24,000 for each.</a:t>
            </a: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80668" y="1590675"/>
            <a:ext cx="2912867" cy="446088"/>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38709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59">
                                            <p:txEl>
                                              <p:pRg st="1" end="1"/>
                                            </p:txEl>
                                          </p:spTgt>
                                        </p:tgtEl>
                                        <p:attrNameLst>
                                          <p:attrName>style.visibility</p:attrName>
                                        </p:attrNameLst>
                                      </p:cBhvr>
                                      <p:to>
                                        <p:strVal val="visible"/>
                                      </p:to>
                                    </p:set>
                                    <p:animEffect transition="in" filter="checkerboard(across)">
                                      <p:cBhvr>
                                        <p:cTn id="7" dur="500"/>
                                        <p:tgtEl>
                                          <p:spTgt spid="17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59">
                                            <p:txEl>
                                              <p:pRg st="2" end="2"/>
                                            </p:txEl>
                                          </p:spTgt>
                                        </p:tgtEl>
                                        <p:attrNameLst>
                                          <p:attrName>style.visibility</p:attrName>
                                        </p:attrNameLst>
                                      </p:cBhvr>
                                      <p:to>
                                        <p:strVal val="visible"/>
                                      </p:to>
                                    </p:set>
                                    <p:animEffect transition="in" filter="checkerboard(across)">
                                      <p:cBhvr>
                                        <p:cTn id="10" dur="500"/>
                                        <p:tgtEl>
                                          <p:spTgt spid="17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59">
                                            <p:txEl>
                                              <p:pRg st="3" end="3"/>
                                            </p:txEl>
                                          </p:spTgt>
                                        </p:tgtEl>
                                        <p:attrNameLst>
                                          <p:attrName>style.visibility</p:attrName>
                                        </p:attrNameLst>
                                      </p:cBhvr>
                                      <p:to>
                                        <p:strVal val="visible"/>
                                      </p:to>
                                    </p:set>
                                    <p:animEffect transition="in" filter="checkerboard(across)">
                                      <p:cBhvr>
                                        <p:cTn id="13" dur="500"/>
                                        <p:tgtEl>
                                          <p:spTgt spid="17459">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59">
                                            <p:txEl>
                                              <p:pRg st="4" end="4"/>
                                            </p:txEl>
                                          </p:spTgt>
                                        </p:tgtEl>
                                        <p:attrNameLst>
                                          <p:attrName>style.visibility</p:attrName>
                                        </p:attrNameLst>
                                      </p:cBhvr>
                                      <p:to>
                                        <p:strVal val="visible"/>
                                      </p:to>
                                    </p:set>
                                    <p:animEffect transition="in" filter="checkerboard(across)">
                                      <p:cBhvr>
                                        <p:cTn id="16" dur="500"/>
                                        <p:tgtEl>
                                          <p:spTgt spid="17459">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59">
                                            <p:txEl>
                                              <p:pRg st="5" end="5"/>
                                            </p:txEl>
                                          </p:spTgt>
                                        </p:tgtEl>
                                        <p:attrNameLst>
                                          <p:attrName>style.visibility</p:attrName>
                                        </p:attrNameLst>
                                      </p:cBhvr>
                                      <p:to>
                                        <p:strVal val="visible"/>
                                      </p:to>
                                    </p:set>
                                    <p:animEffect transition="in" filter="checkerboard(across)">
                                      <p:cBhvr>
                                        <p:cTn id="19" dur="500"/>
                                        <p:tgtEl>
                                          <p:spTgt spid="17459">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17459">
                                            <p:txEl>
                                              <p:pRg st="7" end="7"/>
                                            </p:txEl>
                                          </p:spTgt>
                                        </p:tgtEl>
                                        <p:attrNameLst>
                                          <p:attrName>style.visibility</p:attrName>
                                        </p:attrNameLst>
                                      </p:cBhvr>
                                      <p:to>
                                        <p:strVal val="visible"/>
                                      </p:to>
                                    </p:set>
                                    <p:animEffect transition="in" filter="checkerboard(across)">
                                      <p:cBhvr>
                                        <p:cTn id="24" dur="500"/>
                                        <p:tgtEl>
                                          <p:spTgt spid="17459">
                                            <p:txEl>
                                              <p:pRg st="7" end="7"/>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7459">
                                            <p:txEl>
                                              <p:pRg st="8" end="8"/>
                                            </p:txEl>
                                          </p:spTgt>
                                        </p:tgtEl>
                                        <p:attrNameLst>
                                          <p:attrName>style.visibility</p:attrName>
                                        </p:attrNameLst>
                                      </p:cBhvr>
                                      <p:to>
                                        <p:strVal val="visible"/>
                                      </p:to>
                                    </p:set>
                                    <p:animEffect transition="in" filter="checkerboard(across)">
                                      <p:cBhvr>
                                        <p:cTn id="27" dur="500"/>
                                        <p:tgtEl>
                                          <p:spTgt spid="17459">
                                            <p:txEl>
                                              <p:pRg st="8" end="8"/>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7459">
                                            <p:txEl>
                                              <p:pRg st="9" end="9"/>
                                            </p:txEl>
                                          </p:spTgt>
                                        </p:tgtEl>
                                        <p:attrNameLst>
                                          <p:attrName>style.visibility</p:attrName>
                                        </p:attrNameLst>
                                      </p:cBhvr>
                                      <p:to>
                                        <p:strVal val="visible"/>
                                      </p:to>
                                    </p:set>
                                    <p:animEffect transition="in" filter="checkerboard(across)">
                                      <p:cBhvr>
                                        <p:cTn id="30" dur="500"/>
                                        <p:tgtEl>
                                          <p:spTgt spid="17459">
                                            <p:txEl>
                                              <p:pRg st="9" end="9"/>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7459">
                                            <p:txEl>
                                              <p:pRg st="10" end="10"/>
                                            </p:txEl>
                                          </p:spTgt>
                                        </p:tgtEl>
                                        <p:attrNameLst>
                                          <p:attrName>style.visibility</p:attrName>
                                        </p:attrNameLst>
                                      </p:cBhvr>
                                      <p:to>
                                        <p:strVal val="visible"/>
                                      </p:to>
                                    </p:set>
                                    <p:animEffect transition="in" filter="checkerboard(across)">
                                      <p:cBhvr>
                                        <p:cTn id="33" dur="500"/>
                                        <p:tgtEl>
                                          <p:spTgt spid="17459">
                                            <p:txEl>
                                              <p:pRg st="10" end="10"/>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heckerboard(across)">
                                      <p:cBhvr>
                                        <p:cTn id="36" dur="500"/>
                                        <p:tgtEl>
                                          <p:spTgt spid="7"/>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checkerboard(across)">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5"/>
            <a:ext cx="10972800" cy="1527175"/>
          </a:xfrm>
        </p:spPr>
        <p:txBody>
          <a:bodyPr/>
          <a:lstStyle/>
          <a:p>
            <a:r>
              <a:rPr lang="en-US" b="1" dirty="0">
                <a:ea typeface="MS PGothic" charset="0"/>
              </a:rPr>
              <a:t>Cellphone Duopoly</a:t>
            </a: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8483" name="Content Placeholder 2"/>
          <p:cNvSpPr>
            <a:spLocks noGrp="1"/>
          </p:cNvSpPr>
          <p:nvPr>
            <p:ph idx="1"/>
          </p:nvPr>
        </p:nvSpPr>
        <p:spPr>
          <a:xfrm>
            <a:off x="5706536" y="1554163"/>
            <a:ext cx="6290733" cy="4895850"/>
          </a:xfrm>
        </p:spPr>
        <p:txBody>
          <a:bodyPr/>
          <a:lstStyle/>
          <a:p>
            <a:pPr eaLnBrk="1" hangingPunct="1"/>
            <a:r>
              <a:rPr lang="en-US" sz="2400" dirty="0">
                <a:ea typeface="MS PGothic" charset="0"/>
              </a:rPr>
              <a:t>Would a price war result in which the price falls to zero?</a:t>
            </a:r>
          </a:p>
          <a:p>
            <a:pPr lvl="1" eaLnBrk="1" hangingPunct="1"/>
            <a:r>
              <a:rPr lang="en-US" sz="2000" dirty="0">
                <a:ea typeface="MS PGothic" charset="0"/>
              </a:rPr>
              <a:t>No, </a:t>
            </a:r>
            <a:r>
              <a:rPr lang="en-US" sz="2000" dirty="0" err="1">
                <a:ea typeface="MS PGothic" charset="0"/>
              </a:rPr>
              <a:t>duopolist</a:t>
            </a:r>
            <a:r>
              <a:rPr lang="en-US" sz="2000" dirty="0">
                <a:ea typeface="MS PGothic" charset="0"/>
              </a:rPr>
              <a:t> will try to gain more market shares and wait to see how competitor responds.</a:t>
            </a:r>
          </a:p>
          <a:p>
            <a:pPr lvl="1" eaLnBrk="1" hangingPunct="1"/>
            <a:r>
              <a:rPr lang="en-US" sz="2000" dirty="0">
                <a:ea typeface="MS PGothic" charset="0"/>
              </a:rPr>
              <a:t>Each firm has what is called a response function.  Each firm will respond to what the other firm does.</a:t>
            </a:r>
          </a:p>
          <a:p>
            <a:pPr lvl="1" eaLnBrk="1" hangingPunct="1"/>
            <a:r>
              <a:rPr lang="en-US" sz="2000" dirty="0">
                <a:ea typeface="MS PGothic" charset="0"/>
              </a:rPr>
              <a:t>Duopoly outcome is more efficient than monopoly.</a:t>
            </a:r>
          </a:p>
          <a:p>
            <a:pPr lvl="1" eaLnBrk="1" hangingPunct="1"/>
            <a:r>
              <a:rPr lang="en-US" sz="2000" dirty="0">
                <a:ea typeface="MS PGothic" charset="0"/>
              </a:rPr>
              <a:t>This outcome is called the second-best option or Nash Equilibrium (We will not cover Nash Equilibrium in this course, it is a topic part of game theory).</a:t>
            </a:r>
          </a:p>
          <a:p>
            <a:pPr lvl="1" eaLnBrk="1" hangingPunct="1"/>
            <a:r>
              <a:rPr lang="en-US" sz="2000" dirty="0">
                <a:ea typeface="MS PGothic" charset="0"/>
              </a:rPr>
              <a:t>What is the first-best option?</a:t>
            </a:r>
            <a:endParaRPr lang="en-US" sz="1200" dirty="0">
              <a:ea typeface="MS PGothic" charset="0"/>
            </a:endParaRP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en-US"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263076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83">
                                            <p:txEl>
                                              <p:pRg st="1" end="1"/>
                                            </p:txEl>
                                          </p:spTgt>
                                        </p:tgtEl>
                                        <p:attrNameLst>
                                          <p:attrName>style.visibility</p:attrName>
                                        </p:attrNameLst>
                                      </p:cBhvr>
                                      <p:to>
                                        <p:strVal val="visible"/>
                                      </p:to>
                                    </p:set>
                                    <p:animEffect transition="in" filter="checkerboard(across)">
                                      <p:cBhvr>
                                        <p:cTn id="7" dur="500"/>
                                        <p:tgtEl>
                                          <p:spTgt spid="1848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8483">
                                            <p:txEl>
                                              <p:pRg st="2" end="2"/>
                                            </p:txEl>
                                          </p:spTgt>
                                        </p:tgtEl>
                                        <p:attrNameLst>
                                          <p:attrName>style.visibility</p:attrName>
                                        </p:attrNameLst>
                                      </p:cBhvr>
                                      <p:to>
                                        <p:strVal val="visible"/>
                                      </p:to>
                                    </p:set>
                                    <p:animEffect transition="in" filter="checkerboard(across)">
                                      <p:cBhvr>
                                        <p:cTn id="10" dur="500"/>
                                        <p:tgtEl>
                                          <p:spTgt spid="18483">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8483">
                                            <p:txEl>
                                              <p:pRg st="3" end="3"/>
                                            </p:txEl>
                                          </p:spTgt>
                                        </p:tgtEl>
                                        <p:attrNameLst>
                                          <p:attrName>style.visibility</p:attrName>
                                        </p:attrNameLst>
                                      </p:cBhvr>
                                      <p:to>
                                        <p:strVal val="visible"/>
                                      </p:to>
                                    </p:set>
                                    <p:animEffect transition="in" filter="checkerboard(across)">
                                      <p:cBhvr>
                                        <p:cTn id="13" dur="500"/>
                                        <p:tgtEl>
                                          <p:spTgt spid="18483">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8483">
                                            <p:txEl>
                                              <p:pRg st="4" end="4"/>
                                            </p:txEl>
                                          </p:spTgt>
                                        </p:tgtEl>
                                        <p:attrNameLst>
                                          <p:attrName>style.visibility</p:attrName>
                                        </p:attrNameLst>
                                      </p:cBhvr>
                                      <p:to>
                                        <p:strVal val="visible"/>
                                      </p:to>
                                    </p:set>
                                    <p:animEffect transition="in" filter="checkerboard(across)">
                                      <p:cBhvr>
                                        <p:cTn id="16" dur="500"/>
                                        <p:tgtEl>
                                          <p:spTgt spid="18483">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8483">
                                            <p:txEl>
                                              <p:pRg st="5" end="5"/>
                                            </p:txEl>
                                          </p:spTgt>
                                        </p:tgtEl>
                                        <p:attrNameLst>
                                          <p:attrName>style.visibility</p:attrName>
                                        </p:attrNameLst>
                                      </p:cBhvr>
                                      <p:to>
                                        <p:strVal val="visible"/>
                                      </p:to>
                                    </p:set>
                                    <p:animEffect transition="in" filter="checkerboard(across)">
                                      <p:cBhvr>
                                        <p:cTn id="19" dur="500"/>
                                        <p:tgtEl>
                                          <p:spTgt spid="18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609600" y="45"/>
            <a:ext cx="10972800" cy="1527175"/>
          </a:xfrm>
        </p:spPr>
        <p:txBody>
          <a:bodyPr/>
          <a:lstStyle/>
          <a:p>
            <a:pPr algn="l"/>
            <a:r>
              <a:rPr lang="en-US" b="1" dirty="0">
                <a:ea typeface="MS PGothic" charset="0"/>
              </a:rPr>
              <a:t>Mutual Interdependence</a:t>
            </a:r>
          </a:p>
        </p:txBody>
      </p:sp>
      <p:sp>
        <p:nvSpPr>
          <p:cNvPr id="19459" name="Content Placeholder 2"/>
          <p:cNvSpPr>
            <a:spLocks noGrp="1"/>
          </p:cNvSpPr>
          <p:nvPr>
            <p:ph idx="1"/>
          </p:nvPr>
        </p:nvSpPr>
        <p:spPr>
          <a:xfrm>
            <a:off x="609600" y="1712913"/>
            <a:ext cx="10972800" cy="4895850"/>
          </a:xfrm>
        </p:spPr>
        <p:txBody>
          <a:bodyPr/>
          <a:lstStyle/>
          <a:p>
            <a:pPr eaLnBrk="1" hangingPunct="1"/>
            <a:r>
              <a:rPr lang="en-US" sz="3200" dirty="0">
                <a:ea typeface="MS PGothic" charset="0"/>
              </a:rPr>
              <a:t>Mutual interdependence</a:t>
            </a:r>
            <a:endParaRPr lang="en-US" sz="2400" dirty="0">
              <a:ea typeface="MS PGothic" charset="0"/>
            </a:endParaRPr>
          </a:p>
          <a:p>
            <a:pPr lvl="1" eaLnBrk="1" hangingPunct="1"/>
            <a:r>
              <a:rPr lang="en-US" sz="2800" dirty="0">
                <a:ea typeface="MS PGothic" charset="0"/>
              </a:rPr>
              <a:t>A market situation in which the actions of one firm have an impact on the price and output of its competitors.</a:t>
            </a:r>
          </a:p>
          <a:p>
            <a:pPr lvl="1" eaLnBrk="1" hangingPunct="1"/>
            <a:r>
              <a:rPr lang="en-US" sz="2800" dirty="0">
                <a:ea typeface="MS PGothic" charset="0"/>
              </a:rPr>
              <a:t>AT-Phone'</a:t>
            </a:r>
            <a:r>
              <a:rPr lang="en-US" altLang="ja-JP" sz="2800" dirty="0">
                <a:ea typeface="MS PGothic" charset="0"/>
              </a:rPr>
              <a:t>s response depends on the actions of Horizon, and Horizon's response depends on the actions of AT-Phone.</a:t>
            </a:r>
          </a:p>
          <a:p>
            <a:pPr lvl="1" eaLnBrk="1" hangingPunct="1"/>
            <a:r>
              <a:rPr lang="en-US" sz="2800" dirty="0">
                <a:ea typeface="MS PGothic" charset="0"/>
              </a:rPr>
              <a:t>Note the difference between interdependence and independence</a:t>
            </a:r>
          </a:p>
        </p:txBody>
      </p:sp>
    </p:spTree>
    <p:extLst>
      <p:ext uri="{BB962C8B-B14F-4D97-AF65-F5344CB8AC3E}">
        <p14:creationId xmlns:p14="http://schemas.microsoft.com/office/powerpoint/2010/main" val="2843582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checkerboard(across)">
                                      <p:cBhvr>
                                        <p:cTn id="10" dur="500"/>
                                        <p:tgtEl>
                                          <p:spTgt spid="19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3"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59"/>
            <a:ext cx="10972800" cy="1527175"/>
          </a:xfrm>
        </p:spPr>
        <p:txBody>
          <a:bodyPr/>
          <a:lstStyle/>
          <a:p>
            <a:pPr algn="ctr"/>
            <a:r>
              <a:rPr lang="en-US" b="1" dirty="0">
                <a:ea typeface="MS PGothic" charset="0"/>
              </a:rPr>
              <a:t>Comparing Market Structures</a:t>
            </a:r>
          </a:p>
        </p:txBody>
      </p:sp>
      <p:graphicFrame>
        <p:nvGraphicFramePr>
          <p:cNvPr id="5" name="Table 4"/>
          <p:cNvGraphicFramePr>
            <a:graphicFrameLocks noGrp="1"/>
          </p:cNvGraphicFramePr>
          <p:nvPr>
            <p:extLst>
              <p:ext uri="{D42A27DB-BD31-4B8C-83A1-F6EECF244321}">
                <p14:modId xmlns:p14="http://schemas.microsoft.com/office/powerpoint/2010/main" val="709986946"/>
              </p:ext>
            </p:extLst>
          </p:nvPr>
        </p:nvGraphicFramePr>
        <p:xfrm>
          <a:off x="391584" y="1828800"/>
          <a:ext cx="11523670" cy="4524376"/>
        </p:xfrm>
        <a:graphic>
          <a:graphicData uri="http://schemas.openxmlformats.org/drawingml/2006/table">
            <a:tbl>
              <a:tblPr/>
              <a:tblGrid>
                <a:gridCol w="3742803">
                  <a:extLst>
                    <a:ext uri="{9D8B030D-6E8A-4147-A177-3AD203B41FA5}">
                      <a16:colId xmlns:a16="http://schemas.microsoft.com/office/drawing/2014/main" val="20000"/>
                    </a:ext>
                  </a:extLst>
                </a:gridCol>
                <a:gridCol w="4011084">
                  <a:extLst>
                    <a:ext uri="{9D8B030D-6E8A-4147-A177-3AD203B41FA5}">
                      <a16:colId xmlns:a16="http://schemas.microsoft.com/office/drawing/2014/main" val="20001"/>
                    </a:ext>
                  </a:extLst>
                </a:gridCol>
                <a:gridCol w="3769783">
                  <a:extLst>
                    <a:ext uri="{9D8B030D-6E8A-4147-A177-3AD203B41FA5}">
                      <a16:colId xmlns:a16="http://schemas.microsoft.com/office/drawing/2014/main" val="20002"/>
                    </a:ext>
                  </a:extLst>
                </a:gridCol>
              </a:tblGrid>
              <a:tr h="137953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Perfectly Competitive Markets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Monopolistic Competition</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extLst>
                  <a:ext uri="{0D108BD9-81ED-4DB2-BD59-A6C34878D82A}">
                    <a16:rowId xmlns:a16="http://schemas.microsoft.com/office/drawing/2014/main" val="10000"/>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Many sellers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Many sellers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One seller</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778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Similar products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Differentiated products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A unique product without close substitutes</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Free/Easy entry and exit</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Free/Easy entry and exit</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High barriers to entry and exit</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67007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5"/>
            <a:ext cx="10972800" cy="1527175"/>
          </a:xfrm>
        </p:spPr>
        <p:txBody>
          <a:bodyPr/>
          <a:lstStyle/>
          <a:p>
            <a:r>
              <a:rPr lang="en-US" b="1" dirty="0">
                <a:ea typeface="MS PGothic" charset="0"/>
              </a:rPr>
              <a:t>Competition, Duopoly, and Monopoly</a:t>
            </a:r>
          </a:p>
        </p:txBody>
      </p:sp>
      <p:graphicFrame>
        <p:nvGraphicFramePr>
          <p:cNvPr id="5" name="Table 4"/>
          <p:cNvGraphicFramePr>
            <a:graphicFrameLocks noGrp="1"/>
          </p:cNvGraphicFramePr>
          <p:nvPr>
            <p:extLst>
              <p:ext uri="{D42A27DB-BD31-4B8C-83A1-F6EECF244321}">
                <p14:modId xmlns:p14="http://schemas.microsoft.com/office/powerpoint/2010/main" val="4126540989"/>
              </p:ext>
            </p:extLst>
          </p:nvPr>
        </p:nvGraphicFramePr>
        <p:xfrm>
          <a:off x="414337" y="1695450"/>
          <a:ext cx="11242147" cy="4979988"/>
        </p:xfrm>
        <a:graphic>
          <a:graphicData uri="http://schemas.openxmlformats.org/drawingml/2006/table">
            <a:tbl>
              <a:tblPr/>
              <a:tblGrid>
                <a:gridCol w="2543176">
                  <a:extLst>
                    <a:ext uri="{9D8B030D-6E8A-4147-A177-3AD203B41FA5}">
                      <a16:colId xmlns:a16="http://schemas.microsoft.com/office/drawing/2014/main" val="20000"/>
                    </a:ext>
                  </a:extLst>
                </a:gridCol>
                <a:gridCol w="2732087">
                  <a:extLst>
                    <a:ext uri="{9D8B030D-6E8A-4147-A177-3AD203B41FA5}">
                      <a16:colId xmlns:a16="http://schemas.microsoft.com/office/drawing/2014/main" val="20001"/>
                    </a:ext>
                  </a:extLst>
                </a:gridCol>
                <a:gridCol w="3166533">
                  <a:extLst>
                    <a:ext uri="{9D8B030D-6E8A-4147-A177-3AD203B41FA5}">
                      <a16:colId xmlns:a16="http://schemas.microsoft.com/office/drawing/2014/main" val="20002"/>
                    </a:ext>
                  </a:extLst>
                </a:gridCol>
                <a:gridCol w="2800351">
                  <a:extLst>
                    <a:ext uri="{9D8B030D-6E8A-4147-A177-3AD203B41FA5}">
                      <a16:colId xmlns:a16="http://schemas.microsoft.com/office/drawing/2014/main" val="20003"/>
                    </a:ext>
                  </a:extLst>
                </a:gridCol>
              </a:tblGrid>
              <a:tr h="628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endParaRP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Competitive Markets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Duopoly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5403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Price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$90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30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Output</a:t>
                      </a: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 </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1200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800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Socially Efficient?</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Yes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1461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Explanation</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Since the marginal cost of providing cellphone service is zero, the price is eventually driven to zero.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Each firm is mutually interdependent and adopts a strategy based on the actions of its rival. This leads both firms to charge $60 and service 400 customers.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The monopolist is free to choose the profit-maximizing output. In this example it maximizes its total revenue.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058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02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906389"/>
            <a:ext cx="11374967" cy="5667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8E4303B0-B9DB-5145-9C3F-82CFF70F7364}"/>
              </a:ext>
            </a:extLst>
          </p:cNvPr>
          <p:cNvSpPr txBox="1">
            <a:spLocks/>
          </p:cNvSpPr>
          <p:nvPr/>
        </p:nvSpPr>
        <p:spPr bwMode="auto">
          <a:xfrm>
            <a:off x="108957" y="210444"/>
            <a:ext cx="11984567" cy="71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a:lstStyle>
          <a:p>
            <a:pPr algn="ctr"/>
            <a:r>
              <a:rPr lang="en-US" sz="4200" b="1" kern="0" dirty="0">
                <a:ea typeface="MS PGothic" charset="0"/>
                <a:cs typeface="MS PGothic" charset="0"/>
              </a:rPr>
              <a:t>Organization of Petroleum Exporting Countries</a:t>
            </a:r>
          </a:p>
        </p:txBody>
      </p:sp>
    </p:spTree>
    <p:extLst>
      <p:ext uri="{BB962C8B-B14F-4D97-AF65-F5344CB8AC3E}">
        <p14:creationId xmlns:p14="http://schemas.microsoft.com/office/powerpoint/2010/main" val="1400788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609600" y="27"/>
            <a:ext cx="10972800" cy="1527175"/>
          </a:xfrm>
        </p:spPr>
        <p:txBody>
          <a:bodyPr/>
          <a:lstStyle/>
          <a:p>
            <a:pPr algn="l"/>
            <a:r>
              <a:rPr lang="en-US" b="1" dirty="0">
                <a:ea typeface="MS PGothic" charset="0"/>
                <a:cs typeface="MS PGothic" charset="0"/>
              </a:rPr>
              <a:t>Cheating in a Cartel</a:t>
            </a:r>
          </a:p>
        </p:txBody>
      </p:sp>
      <p:sp>
        <p:nvSpPr>
          <p:cNvPr id="21507" name="Content Placeholder 2"/>
          <p:cNvSpPr>
            <a:spLocks noGrp="1"/>
          </p:cNvSpPr>
          <p:nvPr>
            <p:ph idx="4294967295"/>
          </p:nvPr>
        </p:nvSpPr>
        <p:spPr>
          <a:xfrm>
            <a:off x="609600" y="1789113"/>
            <a:ext cx="10972800" cy="4895850"/>
          </a:xfrm>
        </p:spPr>
        <p:txBody>
          <a:bodyPr/>
          <a:lstStyle/>
          <a:p>
            <a:pPr eaLnBrk="1" hangingPunct="1"/>
            <a:r>
              <a:rPr lang="en-US" sz="3200" dirty="0">
                <a:ea typeface="MS PGothic" charset="0"/>
                <a:cs typeface="MS PGothic" charset="0"/>
              </a:rPr>
              <a:t>OPEC (Organization of Petroleum</a:t>
            </a:r>
          </a:p>
          <a:p>
            <a:pPr marL="0" indent="0" eaLnBrk="1" hangingPunct="1">
              <a:buNone/>
            </a:pPr>
            <a:r>
              <a:rPr lang="en-US" sz="3200" dirty="0">
                <a:ea typeface="MS PGothic" charset="0"/>
                <a:cs typeface="MS PGothic" charset="0"/>
              </a:rPr>
              <a:t>   Exporting Countries) cartel</a:t>
            </a:r>
          </a:p>
          <a:p>
            <a:pPr eaLnBrk="1" hangingPunct="1"/>
            <a:r>
              <a:rPr lang="en-US" sz="3200" dirty="0">
                <a:ea typeface="MS PGothic" charset="0"/>
                <a:cs typeface="MS PGothic" charset="0"/>
              </a:rPr>
              <a:t>1988 Iraq</a:t>
            </a:r>
          </a:p>
          <a:p>
            <a:pPr lvl="1" eaLnBrk="1" hangingPunct="1"/>
            <a:r>
              <a:rPr lang="en-US" sz="2800" dirty="0">
                <a:ea typeface="MS PGothic" charset="0"/>
                <a:cs typeface="MS PGothic" charset="0"/>
              </a:rPr>
              <a:t>Virtually bankrupt</a:t>
            </a:r>
          </a:p>
          <a:p>
            <a:pPr lvl="1" eaLnBrk="1" hangingPunct="1"/>
            <a:r>
              <a:rPr lang="en-US" sz="2800" dirty="0">
                <a:ea typeface="MS PGothic" charset="0"/>
                <a:cs typeface="MS PGothic" charset="0"/>
              </a:rPr>
              <a:t>Economy was depended mostly on exporting oil.</a:t>
            </a:r>
          </a:p>
          <a:p>
            <a:pPr lvl="1" eaLnBrk="1" hangingPunct="1"/>
            <a:r>
              <a:rPr lang="en-US" sz="2800" dirty="0">
                <a:ea typeface="MS PGothic" charset="0"/>
                <a:cs typeface="MS PGothic" charset="0"/>
              </a:rPr>
              <a:t>Low oil prices hurting Iraq further</a:t>
            </a:r>
          </a:p>
          <a:p>
            <a:pPr lvl="1" eaLnBrk="1" hangingPunct="1"/>
            <a:r>
              <a:rPr lang="en-US" sz="2800" dirty="0">
                <a:ea typeface="MS PGothic" charset="0"/>
                <a:cs typeface="MS PGothic" charset="0"/>
              </a:rPr>
              <a:t>Iraq accused Kuwait of </a:t>
            </a:r>
            <a:r>
              <a:rPr lang="en-US" altLang="ja-JP" sz="2800" dirty="0">
                <a:ea typeface="MS PGothic" charset="0"/>
                <a:cs typeface="MS PGothic" charset="0"/>
              </a:rPr>
              <a:t>"cheating" and overproducing oil, which lowered the price.</a:t>
            </a:r>
          </a:p>
          <a:p>
            <a:pPr lvl="1" eaLnBrk="1" hangingPunct="1"/>
            <a:r>
              <a:rPr lang="en-US" sz="2800" dirty="0">
                <a:ea typeface="MS PGothic" charset="0"/>
                <a:cs typeface="MS PGothic" charset="0"/>
              </a:rPr>
              <a:t>What did Iraq do?</a:t>
            </a:r>
          </a:p>
        </p:txBody>
      </p:sp>
      <p:pic>
        <p:nvPicPr>
          <p:cNvPr id="40963" name="Picture 5" descr="I:\DirkTextbookN\Jpegs(All)\VOLUME_1_MICRO_Class-test\02_PRINECO_CH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435" y="1742406"/>
            <a:ext cx="3810000" cy="1979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851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7" dur="500"/>
                                        <p:tgtEl>
                                          <p:spTgt spid="2150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2" dur="500"/>
                                        <p:tgtEl>
                                          <p:spTgt spid="2150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7" dur="500"/>
                                        <p:tgtEl>
                                          <p:spTgt spid="2150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2" dur="500"/>
                                        <p:tgtEl>
                                          <p:spTgt spid="2150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checkerboard(across)">
                                      <p:cBhvr>
                                        <p:cTn id="27" dur="500"/>
                                        <p:tgtEl>
                                          <p:spTgt spid="21507">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1507">
                                            <p:txEl>
                                              <p:pRg st="7" end="7"/>
                                            </p:txEl>
                                          </p:spTgt>
                                        </p:tgtEl>
                                        <p:attrNameLst>
                                          <p:attrName>style.visibility</p:attrName>
                                        </p:attrNameLst>
                                      </p:cBhvr>
                                      <p:to>
                                        <p:strVal val="visible"/>
                                      </p:to>
                                    </p:set>
                                    <p:animEffect transition="in" filter="checkerboard(across)">
                                      <p:cBhvr>
                                        <p:cTn id="32"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idx="4294967295"/>
          </p:nvPr>
        </p:nvSpPr>
        <p:spPr>
          <a:xfrm>
            <a:off x="609600" y="27"/>
            <a:ext cx="10972800" cy="1527175"/>
          </a:xfrm>
        </p:spPr>
        <p:txBody>
          <a:bodyPr/>
          <a:lstStyle/>
          <a:p>
            <a:pPr algn="l"/>
            <a:r>
              <a:rPr lang="en-US" b="1" dirty="0">
                <a:ea typeface="MS PGothic" charset="0"/>
                <a:cs typeface="MS PGothic" charset="0"/>
              </a:rPr>
              <a:t>Cheating in a Cartel</a:t>
            </a:r>
          </a:p>
        </p:txBody>
      </p:sp>
      <p:sp>
        <p:nvSpPr>
          <p:cNvPr id="43010" name="Content Placeholder 2"/>
          <p:cNvSpPr>
            <a:spLocks noGrp="1"/>
          </p:cNvSpPr>
          <p:nvPr>
            <p:ph idx="4294967295"/>
          </p:nvPr>
        </p:nvSpPr>
        <p:spPr>
          <a:xfrm>
            <a:off x="609600" y="1712940"/>
            <a:ext cx="10972800" cy="1635125"/>
          </a:xfrm>
        </p:spPr>
        <p:txBody>
          <a:bodyPr/>
          <a:lstStyle/>
          <a:p>
            <a:pPr eaLnBrk="1" hangingPunct="1"/>
            <a:r>
              <a:rPr lang="en-US" sz="3200" dirty="0">
                <a:ea typeface="MS PGothic" charset="0"/>
                <a:cs typeface="MS PGothic" charset="0"/>
              </a:rPr>
              <a:t>Gulf War</a:t>
            </a:r>
          </a:p>
          <a:p>
            <a:pPr eaLnBrk="1" hangingPunct="1"/>
            <a:r>
              <a:rPr lang="en-US" sz="3200" dirty="0">
                <a:ea typeface="MS PGothic" charset="0"/>
                <a:cs typeface="MS PGothic" charset="0"/>
              </a:rPr>
              <a:t>Iraq invades Kuwait City</a:t>
            </a:r>
            <a:endParaRPr lang="en-US" sz="2400" dirty="0">
              <a:ea typeface="MS PGothic" charset="0"/>
              <a:cs typeface="MS PGothic" charset="0"/>
            </a:endParaRPr>
          </a:p>
        </p:txBody>
      </p:sp>
      <p:pic>
        <p:nvPicPr>
          <p:cNvPr id="43011" name="Picture 5" descr="G:\DirkTextbookN\Jpegs(All)\JpegsBatch3LateJuly\GettyImages_514262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933" y="2959127"/>
            <a:ext cx="7061200" cy="365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475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27"/>
            <a:ext cx="10972800" cy="1527175"/>
          </a:xfrm>
        </p:spPr>
        <p:txBody>
          <a:bodyPr/>
          <a:lstStyle/>
          <a:p>
            <a:pPr algn="l"/>
            <a:r>
              <a:rPr lang="en-US" b="1" dirty="0">
                <a:ea typeface="MS PGothic" charset="0"/>
              </a:rPr>
              <a:t>Oligopoly with More Than Two Firms</a:t>
            </a:r>
          </a:p>
        </p:txBody>
      </p:sp>
      <p:sp>
        <p:nvSpPr>
          <p:cNvPr id="24579" name="Content Placeholder 2"/>
          <p:cNvSpPr>
            <a:spLocks noGrp="1"/>
          </p:cNvSpPr>
          <p:nvPr>
            <p:ph idx="1"/>
          </p:nvPr>
        </p:nvSpPr>
        <p:spPr>
          <a:xfrm>
            <a:off x="609600" y="1589144"/>
            <a:ext cx="10972800" cy="5080597"/>
          </a:xfrm>
        </p:spPr>
        <p:txBody>
          <a:bodyPr/>
          <a:lstStyle/>
          <a:p>
            <a:pPr eaLnBrk="1" hangingPunct="1"/>
            <a:r>
              <a:rPr lang="en-US" sz="3200" dirty="0">
                <a:ea typeface="MS PGothic" charset="0"/>
              </a:rPr>
              <a:t>Imagine if a third firm entered the phone market and builds a cell tower: </a:t>
            </a:r>
          </a:p>
          <a:p>
            <a:pPr lvl="1" eaLnBrk="1" hangingPunct="1"/>
            <a:r>
              <a:rPr lang="en-US" sz="2800" dirty="0">
                <a:ea typeface="MS PGothic" charset="0"/>
              </a:rPr>
              <a:t>So it is not duopoly anymore but Oligopoly.</a:t>
            </a:r>
          </a:p>
          <a:p>
            <a:pPr eaLnBrk="1" hangingPunct="1"/>
            <a:r>
              <a:rPr lang="en-US" sz="2800" dirty="0">
                <a:ea typeface="MS PGothic" charset="0"/>
              </a:rPr>
              <a:t>Price effect</a:t>
            </a:r>
          </a:p>
          <a:p>
            <a:pPr lvl="1" eaLnBrk="1" hangingPunct="1"/>
            <a:r>
              <a:rPr lang="en-US" sz="2400" dirty="0">
                <a:ea typeface="MS PGothic" charset="0"/>
              </a:rPr>
              <a:t>The total number of cellphone contracts sold (supply) increases, and the price firms are able to charge decreases.</a:t>
            </a:r>
          </a:p>
          <a:p>
            <a:pPr lvl="1" eaLnBrk="1" hangingPunct="1"/>
            <a:r>
              <a:rPr lang="en-US" sz="2400" dirty="0">
                <a:ea typeface="MS PGothic" charset="0"/>
              </a:rPr>
              <a:t>The price effect by itself is a loss (selling units at lower prices).</a:t>
            </a:r>
          </a:p>
          <a:p>
            <a:pPr eaLnBrk="1" hangingPunct="1"/>
            <a:r>
              <a:rPr lang="en-US" sz="2800" dirty="0">
                <a:ea typeface="MS PGothic" charset="0"/>
              </a:rPr>
              <a:t>Output effect</a:t>
            </a:r>
          </a:p>
          <a:p>
            <a:pPr lvl="1" eaLnBrk="1" hangingPunct="1"/>
            <a:r>
              <a:rPr lang="en-US" sz="2400" dirty="0">
                <a:ea typeface="MS PGothic" charset="0"/>
              </a:rPr>
              <a:t>The new firm sells an additional unit (due to low price) in which it generates additional profits.</a:t>
            </a:r>
          </a:p>
          <a:p>
            <a:pPr lvl="1" eaLnBrk="1" hangingPunct="1"/>
            <a:r>
              <a:rPr lang="en-US" sz="2400" dirty="0">
                <a:ea typeface="MS PGothic" charset="0"/>
              </a:rPr>
              <a:t>The output effect is a gain (selling more units increases revenue).</a:t>
            </a:r>
            <a:endParaRPr lang="en-US" sz="1800" dirty="0">
              <a:ea typeface="MS PGothic" charset="0"/>
            </a:endParaRPr>
          </a:p>
        </p:txBody>
      </p:sp>
    </p:spTree>
    <p:extLst>
      <p:ext uri="{BB962C8B-B14F-4D97-AF65-F5344CB8AC3E}">
        <p14:creationId xmlns:p14="http://schemas.microsoft.com/office/powerpoint/2010/main" val="2377545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animEffect transition="in" filter="checkerboard(across)">
                                      <p:cBhvr>
                                        <p:cTn id="7" dur="500"/>
                                        <p:tgtEl>
                                          <p:spTgt spid="2457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checkerboard(across)">
                                      <p:cBhvr>
                                        <p:cTn id="12" dur="500"/>
                                        <p:tgtEl>
                                          <p:spTgt spid="24579">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checkerboard(across)">
                                      <p:cBhvr>
                                        <p:cTn id="17" dur="500"/>
                                        <p:tgtEl>
                                          <p:spTgt spid="2457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checkerboard(across)">
                                      <p:cBhvr>
                                        <p:cTn id="22"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27"/>
            <a:ext cx="10972800" cy="1527175"/>
          </a:xfrm>
        </p:spPr>
        <p:txBody>
          <a:bodyPr/>
          <a:lstStyle/>
          <a:p>
            <a:pPr algn="l"/>
            <a:r>
              <a:rPr lang="en-US" b="1" dirty="0">
                <a:ea typeface="MS PGothic" charset="0"/>
              </a:rPr>
              <a:t>Oligopoly with More Than Two Firms</a:t>
            </a:r>
          </a:p>
        </p:txBody>
      </p:sp>
      <p:sp>
        <p:nvSpPr>
          <p:cNvPr id="25603" name="Content Placeholder 2"/>
          <p:cNvSpPr>
            <a:spLocks noGrp="1"/>
          </p:cNvSpPr>
          <p:nvPr>
            <p:ph idx="1"/>
          </p:nvPr>
        </p:nvSpPr>
        <p:spPr>
          <a:xfrm>
            <a:off x="609600" y="1541463"/>
            <a:ext cx="10972800" cy="4895850"/>
          </a:xfrm>
        </p:spPr>
        <p:txBody>
          <a:bodyPr/>
          <a:lstStyle/>
          <a:p>
            <a:pPr eaLnBrk="1" hangingPunct="1"/>
            <a:r>
              <a:rPr lang="en-US" sz="3200" dirty="0">
                <a:ea typeface="MS PGothic" charset="0"/>
              </a:rPr>
              <a:t>Price and output effects make maintaining a cartel (joint monopoly) difficult.</a:t>
            </a:r>
          </a:p>
          <a:p>
            <a:pPr lvl="1" eaLnBrk="1" hangingPunct="1"/>
            <a:r>
              <a:rPr lang="en-US" sz="2800" dirty="0">
                <a:ea typeface="MS PGothic" charset="0"/>
              </a:rPr>
              <a:t>As firms enter, each individual firm will have a smaller impact on market price. </a:t>
            </a:r>
          </a:p>
          <a:p>
            <a:pPr lvl="1" eaLnBrk="1" hangingPunct="1"/>
            <a:r>
              <a:rPr lang="en-US" sz="2800" dirty="0">
                <a:ea typeface="MS PGothic" charset="0"/>
              </a:rPr>
              <a:t>Firms will produce more as long as it is profitable.</a:t>
            </a:r>
          </a:p>
          <a:p>
            <a:pPr eaLnBrk="1" hangingPunct="1"/>
            <a:r>
              <a:rPr lang="en-US" sz="3200" dirty="0">
                <a:ea typeface="MS PGothic" charset="0"/>
              </a:rPr>
              <a:t>Not all firms in oligopoly are the same size.</a:t>
            </a:r>
          </a:p>
          <a:p>
            <a:pPr lvl="1" eaLnBrk="1" hangingPunct="1"/>
            <a:r>
              <a:rPr lang="en-US" sz="2800" dirty="0">
                <a:ea typeface="MS PGothic" charset="0"/>
              </a:rPr>
              <a:t>Each firm</a:t>
            </a:r>
            <a:r>
              <a:rPr lang="en-US" altLang="ja-JP" sz="2800" dirty="0">
                <a:ea typeface="MS PGothic" charset="0"/>
              </a:rPr>
              <a:t>'s actions affect price and output; and thus, affect decisions made by other firms (interdependence).</a:t>
            </a:r>
          </a:p>
          <a:p>
            <a:pPr lvl="1" eaLnBrk="1" hangingPunct="1"/>
            <a:r>
              <a:rPr lang="en-US" sz="2800" dirty="0">
                <a:ea typeface="MS PGothic" charset="0"/>
              </a:rPr>
              <a:t>Small firms and large firms will behave differently, yet will act strategically.</a:t>
            </a:r>
            <a:endParaRPr lang="en-US" sz="2000" dirty="0">
              <a:ea typeface="MS PGothic" charset="0"/>
            </a:endParaRPr>
          </a:p>
        </p:txBody>
      </p:sp>
    </p:spTree>
    <p:extLst>
      <p:ext uri="{BB962C8B-B14F-4D97-AF65-F5344CB8AC3E}">
        <p14:creationId xmlns:p14="http://schemas.microsoft.com/office/powerpoint/2010/main" val="1237236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2" dur="500"/>
                                        <p:tgtEl>
                                          <p:spTgt spid="256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17" dur="500"/>
                                        <p:tgtEl>
                                          <p:spTgt spid="25603">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0" dur="5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69721837"/>
              </p:ext>
            </p:extLst>
          </p:nvPr>
        </p:nvGraphicFramePr>
        <p:xfrm>
          <a:off x="203200" y="88927"/>
          <a:ext cx="11734800" cy="6651625"/>
        </p:xfrm>
        <a:graphic>
          <a:graphicData uri="http://schemas.openxmlformats.org/drawingml/2006/table">
            <a:tbl>
              <a:tblPr/>
              <a:tblGrid>
                <a:gridCol w="4057651">
                  <a:extLst>
                    <a:ext uri="{9D8B030D-6E8A-4147-A177-3AD203B41FA5}">
                      <a16:colId xmlns:a16="http://schemas.microsoft.com/office/drawing/2014/main" val="20000"/>
                    </a:ext>
                  </a:extLst>
                </a:gridCol>
                <a:gridCol w="2711449">
                  <a:extLst>
                    <a:ext uri="{9D8B030D-6E8A-4147-A177-3AD203B41FA5}">
                      <a16:colId xmlns:a16="http://schemas.microsoft.com/office/drawing/2014/main" val="20001"/>
                    </a:ext>
                  </a:extLst>
                </a:gridCol>
                <a:gridCol w="2476500">
                  <a:extLst>
                    <a:ext uri="{9D8B030D-6E8A-4147-A177-3AD203B41FA5}">
                      <a16:colId xmlns:a16="http://schemas.microsoft.com/office/drawing/2014/main" val="20002"/>
                    </a:ext>
                  </a:extLst>
                </a:gridCol>
                <a:gridCol w="2489200">
                  <a:extLst>
                    <a:ext uri="{9D8B030D-6E8A-4147-A177-3AD203B41FA5}">
                      <a16:colId xmlns:a16="http://schemas.microsoft.com/office/drawing/2014/main" val="20003"/>
                    </a:ext>
                  </a:extLst>
                </a:gridCol>
              </a:tblGrid>
              <a:tr h="39367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Taking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gridSpan="3">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Making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083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Perfect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Monopolistic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Oligopoly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1"/>
                  </a:ext>
                </a:extLst>
              </a:tr>
              <a:tr h="280967">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Few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One firm</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2"/>
                  </a:ext>
                </a:extLst>
              </a:tr>
              <a:tr h="160008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Atomistic assumption—firms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Each firm has some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Medium to high entry barriers to entry. The firm has more control over price.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Extremely high barriers to entry. The firm has  significant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3"/>
                  </a:ext>
                </a:extLst>
              </a:tr>
              <a:tr h="1231809">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Product differentiation</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Mutual interdependence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The firm IS the industry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4"/>
                  </a:ext>
                </a:extLst>
              </a:tr>
              <a:tr h="1160378">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Homogeneous output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possible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probable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5"/>
                  </a:ext>
                </a:extLst>
              </a:tr>
              <a:tr h="879411">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There is perfect information about product price and quantity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Output can be homogenous or differentiated</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6"/>
                  </a:ext>
                </a:extLst>
              </a:tr>
              <a:tr h="54447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6.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42995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609600" y="27"/>
            <a:ext cx="10972800" cy="1527175"/>
          </a:xfrm>
        </p:spPr>
        <p:txBody>
          <a:bodyPr/>
          <a:lstStyle/>
          <a:p>
            <a:pPr algn="l"/>
            <a:r>
              <a:rPr lang="en-US" b="1" dirty="0">
                <a:ea typeface="MS PGothic" charset="0"/>
              </a:rPr>
              <a:t>Conclusion</a:t>
            </a:r>
          </a:p>
        </p:txBody>
      </p:sp>
      <p:sp>
        <p:nvSpPr>
          <p:cNvPr id="48131" name="Content Placeholder 2"/>
          <p:cNvSpPr>
            <a:spLocks noGrp="1"/>
          </p:cNvSpPr>
          <p:nvPr>
            <p:ph idx="1"/>
          </p:nvPr>
        </p:nvSpPr>
        <p:spPr>
          <a:xfrm>
            <a:off x="609600" y="1700213"/>
            <a:ext cx="10972800" cy="4895850"/>
          </a:xfrm>
        </p:spPr>
        <p:txBody>
          <a:bodyPr/>
          <a:lstStyle/>
          <a:p>
            <a:pPr eaLnBrk="1" hangingPunct="1"/>
            <a:r>
              <a:rPr lang="en-US" sz="2800" dirty="0">
                <a:ea typeface="MS PGothic" charset="0"/>
              </a:rPr>
              <a:t>Oligopoly</a:t>
            </a:r>
          </a:p>
          <a:p>
            <a:pPr lvl="1" eaLnBrk="1" hangingPunct="1"/>
            <a:r>
              <a:rPr lang="en-US" sz="2400" dirty="0">
                <a:ea typeface="MS PGothic" charset="0"/>
              </a:rPr>
              <a:t>A market structure in which there are a small number of firms</a:t>
            </a:r>
          </a:p>
          <a:p>
            <a:pPr lvl="1" eaLnBrk="1" hangingPunct="1"/>
            <a:r>
              <a:rPr lang="en-US" sz="2400" dirty="0">
                <a:ea typeface="MS PGothic" charset="0"/>
              </a:rPr>
              <a:t>Firms interact strategically.</a:t>
            </a:r>
          </a:p>
          <a:p>
            <a:pPr lvl="1" eaLnBrk="1" hangingPunct="1"/>
            <a:r>
              <a:rPr lang="en-US" sz="2400" dirty="0">
                <a:ea typeface="MS PGothic" charset="0"/>
              </a:rPr>
              <a:t>Can be competitive (results closer to monopolistic competition).</a:t>
            </a:r>
          </a:p>
          <a:p>
            <a:pPr lvl="1" eaLnBrk="1" hangingPunct="1"/>
            <a:r>
              <a:rPr lang="en-US" sz="2400" dirty="0">
                <a:ea typeface="MS PGothic" charset="0"/>
              </a:rPr>
              <a:t>Can be collusive (results closer to monopoly).</a:t>
            </a:r>
          </a:p>
          <a:p>
            <a:pPr eaLnBrk="1" hangingPunct="1"/>
            <a:r>
              <a:rPr lang="en-US" sz="2800" dirty="0">
                <a:ea typeface="MS PGothic" charset="0"/>
              </a:rPr>
              <a:t>Antitrust policies</a:t>
            </a:r>
          </a:p>
          <a:p>
            <a:pPr lvl="1" eaLnBrk="1" hangingPunct="1"/>
            <a:r>
              <a:rPr lang="en-US" sz="2400" dirty="0">
                <a:ea typeface="MS PGothic" charset="0"/>
              </a:rPr>
              <a:t>Restrain excessive market power.</a:t>
            </a:r>
          </a:p>
          <a:p>
            <a:pPr lvl="1" eaLnBrk="1" hangingPunct="1"/>
            <a:r>
              <a:rPr lang="en-US" sz="2400" dirty="0">
                <a:ea typeface="MS PGothic" charset="0"/>
              </a:rPr>
              <a:t>Give incentives to compete instead of collude.</a:t>
            </a:r>
          </a:p>
          <a:p>
            <a:pPr lvl="1" eaLnBrk="1" hangingPunct="1"/>
            <a:r>
              <a:rPr lang="en-US" sz="2400" dirty="0">
                <a:ea typeface="MS PGothic" charset="0"/>
              </a:rPr>
              <a:t>Each industry is examined on a case-by-case basis.</a:t>
            </a:r>
          </a:p>
        </p:txBody>
      </p:sp>
    </p:spTree>
    <p:extLst>
      <p:ext uri="{BB962C8B-B14F-4D97-AF65-F5344CB8AC3E}">
        <p14:creationId xmlns:p14="http://schemas.microsoft.com/office/powerpoint/2010/main" val="3166738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animEffect transition="in" filter="checkerboard(across)">
                                      <p:cBhvr>
                                        <p:cTn id="7" dur="500"/>
                                        <p:tgtEl>
                                          <p:spTgt spid="48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8131">
                                            <p:txEl>
                                              <p:pRg st="2" end="2"/>
                                            </p:txEl>
                                          </p:spTgt>
                                        </p:tgtEl>
                                        <p:attrNameLst>
                                          <p:attrName>style.visibility</p:attrName>
                                        </p:attrNameLst>
                                      </p:cBhvr>
                                      <p:to>
                                        <p:strVal val="visible"/>
                                      </p:to>
                                    </p:set>
                                    <p:animEffect transition="in" filter="checkerboard(across)">
                                      <p:cBhvr>
                                        <p:cTn id="12" dur="500"/>
                                        <p:tgtEl>
                                          <p:spTgt spid="4813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8131">
                                            <p:txEl>
                                              <p:pRg st="3" end="3"/>
                                            </p:txEl>
                                          </p:spTgt>
                                        </p:tgtEl>
                                        <p:attrNameLst>
                                          <p:attrName>style.visibility</p:attrName>
                                        </p:attrNameLst>
                                      </p:cBhvr>
                                      <p:to>
                                        <p:strVal val="visible"/>
                                      </p:to>
                                    </p:set>
                                    <p:animEffect transition="in" filter="checkerboard(across)">
                                      <p:cBhvr>
                                        <p:cTn id="15" dur="500"/>
                                        <p:tgtEl>
                                          <p:spTgt spid="4813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8131">
                                            <p:txEl>
                                              <p:pRg st="4" end="4"/>
                                            </p:txEl>
                                          </p:spTgt>
                                        </p:tgtEl>
                                        <p:attrNameLst>
                                          <p:attrName>style.visibility</p:attrName>
                                        </p:attrNameLst>
                                      </p:cBhvr>
                                      <p:to>
                                        <p:strVal val="visible"/>
                                      </p:to>
                                    </p:set>
                                    <p:animEffect transition="in" filter="checkerboard(across)">
                                      <p:cBhvr>
                                        <p:cTn id="18" dur="500"/>
                                        <p:tgtEl>
                                          <p:spTgt spid="4813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48131">
                                            <p:txEl>
                                              <p:pRg st="6" end="6"/>
                                            </p:txEl>
                                          </p:spTgt>
                                        </p:tgtEl>
                                        <p:attrNameLst>
                                          <p:attrName>style.visibility</p:attrName>
                                        </p:attrNameLst>
                                      </p:cBhvr>
                                      <p:to>
                                        <p:strVal val="visible"/>
                                      </p:to>
                                    </p:set>
                                    <p:animEffect transition="in" filter="checkerboard(across)">
                                      <p:cBhvr>
                                        <p:cTn id="23" dur="500"/>
                                        <p:tgtEl>
                                          <p:spTgt spid="4813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48131">
                                            <p:txEl>
                                              <p:pRg st="7" end="7"/>
                                            </p:txEl>
                                          </p:spTgt>
                                        </p:tgtEl>
                                        <p:attrNameLst>
                                          <p:attrName>style.visibility</p:attrName>
                                        </p:attrNameLst>
                                      </p:cBhvr>
                                      <p:to>
                                        <p:strVal val="visible"/>
                                      </p:to>
                                    </p:set>
                                    <p:animEffect transition="in" filter="checkerboard(across)">
                                      <p:cBhvr>
                                        <p:cTn id="26" dur="500"/>
                                        <p:tgtEl>
                                          <p:spTgt spid="4813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48131">
                                            <p:txEl>
                                              <p:pRg st="8" end="8"/>
                                            </p:txEl>
                                          </p:spTgt>
                                        </p:tgtEl>
                                        <p:attrNameLst>
                                          <p:attrName>style.visibility</p:attrName>
                                        </p:attrNameLst>
                                      </p:cBhvr>
                                      <p:to>
                                        <p:strVal val="visible"/>
                                      </p:to>
                                    </p:set>
                                    <p:animEffect transition="in" filter="checkerboard(across)">
                                      <p:cBhvr>
                                        <p:cTn id="29" dur="500"/>
                                        <p:tgtEl>
                                          <p:spTgt spid="481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03981" y="0"/>
            <a:ext cx="10972800" cy="1527175"/>
          </a:xfrm>
        </p:spPr>
        <p:txBody>
          <a:bodyPr/>
          <a:lstStyle/>
          <a:p>
            <a:pPr algn="l"/>
            <a:r>
              <a:rPr lang="en-US" b="1" dirty="0">
                <a:ea typeface="MS PGothic" charset="0"/>
              </a:rPr>
              <a:t>Summary</a:t>
            </a:r>
          </a:p>
        </p:txBody>
      </p:sp>
      <p:sp>
        <p:nvSpPr>
          <p:cNvPr id="108546" name="Content Placeholder 2"/>
          <p:cNvSpPr>
            <a:spLocks noGrp="1"/>
          </p:cNvSpPr>
          <p:nvPr>
            <p:ph idx="1"/>
          </p:nvPr>
        </p:nvSpPr>
        <p:spPr>
          <a:xfrm>
            <a:off x="203981" y="1670710"/>
            <a:ext cx="11784037" cy="4895850"/>
          </a:xfrm>
        </p:spPr>
        <p:txBody>
          <a:bodyPr/>
          <a:lstStyle/>
          <a:p>
            <a:r>
              <a:rPr lang="en-US" sz="2800" dirty="0">
                <a:ea typeface="MS PGothic" charset="0"/>
              </a:rPr>
              <a:t>Oligopoly:  a small number of firms sell a differentiated product in a market with significant barriers to entry. </a:t>
            </a:r>
          </a:p>
          <a:p>
            <a:pPr lvl="1"/>
            <a:r>
              <a:rPr lang="en-US" sz="2400" dirty="0">
                <a:ea typeface="MS PGothic" charset="0"/>
              </a:rPr>
              <a:t>An oligopolist is like a monopolistic competitor in that it sells differentiated products.</a:t>
            </a:r>
          </a:p>
          <a:p>
            <a:pPr lvl="1"/>
            <a:r>
              <a:rPr lang="en-US" sz="2400" dirty="0">
                <a:ea typeface="MS PGothic" charset="0"/>
              </a:rPr>
              <a:t>It is also like a monopolist in that it enjoys significant barriers to entry.</a:t>
            </a:r>
          </a:p>
          <a:p>
            <a:r>
              <a:rPr lang="en-US" sz="2800" dirty="0">
                <a:ea typeface="MS PGothic" charset="0"/>
              </a:rPr>
              <a:t>The small number of sellers in oligopoly leads to mutual interdependence.</a:t>
            </a:r>
          </a:p>
          <a:p>
            <a:r>
              <a:rPr lang="en-US" sz="2800" dirty="0">
                <a:ea typeface="MS PGothic" charset="0"/>
              </a:rPr>
              <a:t>Oligopolists have a tendency to collude and to form cartels in hope of achieving monopoly like profits.</a:t>
            </a:r>
          </a:p>
          <a:p>
            <a:r>
              <a:rPr lang="en-US" sz="2800" dirty="0">
                <a:ea typeface="MS PGothic" charset="0"/>
              </a:rPr>
              <a:t>Oligopolistic markets are socially inefficient since P &gt; MC.</a:t>
            </a:r>
          </a:p>
          <a:p>
            <a:r>
              <a:rPr lang="en-US" sz="2800" dirty="0">
                <a:ea typeface="MS PGothic" charset="0"/>
              </a:rPr>
              <a:t>The result under oligopoly will fall somewhere between the competitive and monopoly outcomes.</a:t>
            </a:r>
          </a:p>
          <a:p>
            <a:endParaRPr lang="en-US" sz="2800" dirty="0">
              <a:ea typeface="MS PGothic" charset="0"/>
            </a:endParaRPr>
          </a:p>
          <a:p>
            <a:pPr eaLnBrk="1" hangingPunct="1"/>
            <a:endParaRPr lang="en-US" sz="2000" dirty="0">
              <a:ea typeface="MS PGothic" charset="0"/>
            </a:endParaRPr>
          </a:p>
        </p:txBody>
      </p:sp>
    </p:spTree>
    <p:extLst>
      <p:ext uri="{BB962C8B-B14F-4D97-AF65-F5344CB8AC3E}">
        <p14:creationId xmlns:p14="http://schemas.microsoft.com/office/powerpoint/2010/main" val="2258264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idx="4294967295"/>
          </p:nvPr>
        </p:nvSpPr>
        <p:spPr>
          <a:xfrm>
            <a:off x="364067" y="13447"/>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Which of the following is true about oligopoly?</a:t>
            </a:r>
          </a:p>
          <a:p>
            <a:pPr marL="971550" lvl="1" indent="-514350" eaLnBrk="1" hangingPunct="1">
              <a:buFont typeface="Calibri" charset="0"/>
              <a:buAutoNum type="alphaUcPeriod"/>
            </a:pPr>
            <a:r>
              <a:rPr lang="en-US" dirty="0">
                <a:ea typeface="MS PGothic" charset="0"/>
              </a:rPr>
              <a:t>Oligopolies are illegal in the United States.</a:t>
            </a:r>
          </a:p>
          <a:p>
            <a:pPr marL="971550" lvl="1" indent="-514350" eaLnBrk="1" hangingPunct="1">
              <a:buFont typeface="Calibri" charset="0"/>
              <a:buAutoNum type="alphaUcPeriod"/>
            </a:pPr>
            <a:r>
              <a:rPr lang="en-US" dirty="0">
                <a:ea typeface="MS PGothic" charset="0"/>
              </a:rPr>
              <a:t>All oligopoly industries will try to collude.</a:t>
            </a:r>
          </a:p>
          <a:p>
            <a:pPr marL="971550" lvl="1" indent="-514350" eaLnBrk="1" hangingPunct="1">
              <a:buFont typeface="Calibri" charset="0"/>
              <a:buAutoNum type="alphaUcPeriod"/>
            </a:pPr>
            <a:r>
              <a:rPr lang="en-US" dirty="0">
                <a:ea typeface="MS PGothic" charset="0"/>
              </a:rPr>
              <a:t>Oligopoly industries generally have a high concentration ratio.</a:t>
            </a:r>
          </a:p>
          <a:p>
            <a:pPr marL="971550" lvl="1" indent="-514350" eaLnBrk="1" hangingPunct="1">
              <a:buFont typeface="Calibri" charset="0"/>
              <a:buAutoNum type="alphaUcPeriod"/>
            </a:pPr>
            <a:r>
              <a:rPr lang="en-US" dirty="0">
                <a:ea typeface="MS PGothic" charset="0"/>
              </a:rPr>
              <a:t>Firms in an oligopoly act independently from other firms in the oligopoly.</a:t>
            </a:r>
          </a:p>
        </p:txBody>
      </p:sp>
    </p:spTree>
    <p:extLst>
      <p:ext uri="{BB962C8B-B14F-4D97-AF65-F5344CB8AC3E}">
        <p14:creationId xmlns:p14="http://schemas.microsoft.com/office/powerpoint/2010/main" val="3153228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59"/>
            <a:ext cx="10972800" cy="1527175"/>
          </a:xfrm>
        </p:spPr>
        <p:txBody>
          <a:bodyPr/>
          <a:lstStyle/>
          <a:p>
            <a:r>
              <a:rPr lang="en-US" b="1" dirty="0">
                <a:ea typeface="MS PGothic" charset="0"/>
              </a:rPr>
              <a:t>Product Differentiation Forms</a:t>
            </a:r>
          </a:p>
        </p:txBody>
      </p:sp>
      <p:sp>
        <p:nvSpPr>
          <p:cNvPr id="10243" name="Content Placeholder 2"/>
          <p:cNvSpPr>
            <a:spLocks noGrp="1"/>
          </p:cNvSpPr>
          <p:nvPr>
            <p:ph idx="1"/>
          </p:nvPr>
        </p:nvSpPr>
        <p:spPr>
          <a:xfrm>
            <a:off x="609600" y="1712913"/>
            <a:ext cx="10972800" cy="5145028"/>
          </a:xfrm>
        </p:spPr>
        <p:txBody>
          <a:bodyPr/>
          <a:lstStyle/>
          <a:p>
            <a:pPr eaLnBrk="1" hangingPunct="1"/>
            <a:r>
              <a:rPr lang="en-US" dirty="0">
                <a:ea typeface="MS PGothic" charset="0"/>
                <a:cs typeface="Arial" pitchFamily="-103" charset="0"/>
              </a:rPr>
              <a:t>What are some ways firms differentiate their products?</a:t>
            </a:r>
            <a:endParaRPr lang="en-US" dirty="0">
              <a:ea typeface="MS PGothic" charset="0"/>
            </a:endParaRPr>
          </a:p>
          <a:p>
            <a:pPr eaLnBrk="1" hangingPunct="1"/>
            <a:r>
              <a:rPr lang="en-US" dirty="0">
                <a:ea typeface="MS PGothic" charset="0"/>
              </a:rPr>
              <a:t>1. Style or type</a:t>
            </a:r>
          </a:p>
          <a:p>
            <a:pPr lvl="1" eaLnBrk="1" hangingPunct="1"/>
            <a:r>
              <a:rPr lang="en-US" sz="2800" dirty="0">
                <a:ea typeface="MS PGothic" charset="0"/>
              </a:rPr>
              <a:t>Clothing stores</a:t>
            </a:r>
          </a:p>
          <a:p>
            <a:pPr lvl="1" eaLnBrk="1" hangingPunct="1"/>
            <a:r>
              <a:rPr lang="en-US" sz="2800" dirty="0">
                <a:ea typeface="MS PGothic" charset="0"/>
              </a:rPr>
              <a:t>Food court at mall</a:t>
            </a:r>
          </a:p>
          <a:p>
            <a:pPr eaLnBrk="1" hangingPunct="1"/>
            <a:r>
              <a:rPr lang="en-US" dirty="0">
                <a:ea typeface="MS PGothic" charset="0"/>
              </a:rPr>
              <a:t>2. Location</a:t>
            </a:r>
          </a:p>
          <a:p>
            <a:pPr lvl="1" eaLnBrk="1" hangingPunct="1"/>
            <a:r>
              <a:rPr lang="en-US" sz="2800" dirty="0">
                <a:ea typeface="MS PGothic" charset="0"/>
              </a:rPr>
              <a:t>Gas stations</a:t>
            </a:r>
          </a:p>
          <a:p>
            <a:pPr lvl="1" eaLnBrk="1" hangingPunct="1"/>
            <a:r>
              <a:rPr lang="en-US" sz="2800" dirty="0">
                <a:ea typeface="MS PGothic" charset="0"/>
              </a:rPr>
              <a:t>Dry cleaners</a:t>
            </a:r>
          </a:p>
          <a:p>
            <a:pPr lvl="1" eaLnBrk="1" hangingPunct="1"/>
            <a:r>
              <a:rPr lang="en-US" sz="2800" dirty="0">
                <a:ea typeface="MS PGothic" charset="0"/>
              </a:rPr>
              <a:t>Barber shops</a:t>
            </a:r>
          </a:p>
        </p:txBody>
      </p:sp>
      <p:pic>
        <p:nvPicPr>
          <p:cNvPr id="10244" name="Picture 8" descr="I:\DirkTextbookN\Jpegs(All)\VOLUME_1_MICRO_Class-test\03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967" y="3114675"/>
            <a:ext cx="2311400" cy="245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5" name="Picture 9" descr="I:\DirkTextbookN\Jpegs(All)\VOLUME_1_MICRO_Class-test\07_PRINECO_CH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7067" y="3114734"/>
            <a:ext cx="2385484" cy="249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2371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7" dur="500"/>
                                        <p:tgtEl>
                                          <p:spTgt spid="10243">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0" dur="500"/>
                                        <p:tgtEl>
                                          <p:spTgt spid="1024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barn(inVertical)">
                                      <p:cBhvr>
                                        <p:cTn id="13" dur="500"/>
                                        <p:tgtEl>
                                          <p:spTgt spid="10244"/>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5"/>
                                        </p:tgtEl>
                                        <p:attrNameLst>
                                          <p:attrName>style.visibility</p:attrName>
                                        </p:attrNameLst>
                                      </p:cBhvr>
                                      <p:to>
                                        <p:strVal val="visible"/>
                                      </p:to>
                                    </p:set>
                                    <p:animEffect transition="in" filter="barn(inVertical)">
                                      <p:cBhvr>
                                        <p:cTn id="16" dur="500"/>
                                        <p:tgtEl>
                                          <p:spTgt spid="10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checkerboard(across)">
                                      <p:cBhvr>
                                        <p:cTn id="24" dur="500"/>
                                        <p:tgtEl>
                                          <p:spTgt spid="10243">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checkerboard(across)">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dirty="0">
                <a:ea typeface="MS PGothic" charset="0"/>
              </a:rPr>
              <a:t>Why do cartel deals tend not to last?</a:t>
            </a:r>
          </a:p>
          <a:p>
            <a:pPr marL="971550" lvl="1" indent="-514350" eaLnBrk="1" hangingPunct="1">
              <a:buFont typeface="Calibri" charset="0"/>
              <a:buAutoNum type="alphaUcPeriod"/>
            </a:pPr>
            <a:r>
              <a:rPr lang="en-US" dirty="0">
                <a:ea typeface="MS PGothic" charset="0"/>
              </a:rPr>
              <a:t>Each firm in the cartel has a dominant strategy to be uncooperative and defect from the cartel agreement.</a:t>
            </a:r>
          </a:p>
          <a:p>
            <a:pPr marL="971550" lvl="1" indent="-514350" eaLnBrk="1" hangingPunct="1">
              <a:buFont typeface="Calibri" charset="0"/>
              <a:buAutoNum type="alphaUcPeriod"/>
            </a:pPr>
            <a:r>
              <a:rPr lang="en-US" dirty="0">
                <a:ea typeface="MS PGothic" charset="0"/>
              </a:rPr>
              <a:t>Cartel profits are lower than competitive profits.</a:t>
            </a:r>
          </a:p>
          <a:p>
            <a:pPr marL="971550" lvl="1" indent="-514350" eaLnBrk="1" hangingPunct="1">
              <a:buFont typeface="Calibri" charset="0"/>
              <a:buAutoNum type="alphaUcPeriod"/>
            </a:pPr>
            <a:r>
              <a:rPr lang="en-US" dirty="0">
                <a:ea typeface="MS PGothic" charset="0"/>
              </a:rPr>
              <a:t>Cartels create more competition.</a:t>
            </a:r>
          </a:p>
          <a:p>
            <a:pPr marL="971550" lvl="1" indent="-514350" eaLnBrk="1" hangingPunct="1">
              <a:buFont typeface="Calibri" charset="0"/>
              <a:buAutoNum type="alphaUcPeriod"/>
            </a:pPr>
            <a:r>
              <a:rPr lang="en-US" dirty="0">
                <a:ea typeface="MS PGothic" charset="0"/>
              </a:rPr>
              <a:t>Firms know that cartels are often illegal so they break the deal to escape.</a:t>
            </a:r>
          </a:p>
        </p:txBody>
      </p:sp>
    </p:spTree>
    <p:extLst>
      <p:ext uri="{BB962C8B-B14F-4D97-AF65-F5344CB8AC3E}">
        <p14:creationId xmlns:p14="http://schemas.microsoft.com/office/powerpoint/2010/main" val="624976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Sources</a:t>
            </a:r>
          </a:p>
        </p:txBody>
      </p:sp>
      <p:sp>
        <p:nvSpPr>
          <p:cNvPr id="4" name="Content Placeholder 3"/>
          <p:cNvSpPr>
            <a:spLocks noGrp="1"/>
          </p:cNvSpPr>
          <p:nvPr>
            <p:ph idx="1"/>
          </p:nvPr>
        </p:nvSpPr>
        <p:spPr/>
        <p:txBody>
          <a:bodyPr/>
          <a:lstStyle/>
          <a:p>
            <a:r>
              <a:rPr lang="en-US" dirty="0"/>
              <a:t>"Principles of Economics with </a:t>
            </a:r>
            <a:r>
              <a:rPr lang="en-US" dirty="0" err="1"/>
              <a:t>Smartwork</a:t>
            </a:r>
            <a:r>
              <a:rPr lang="en-US" dirty="0"/>
              <a:t> Access (ISBN: 978-0-26314-5), 1st Edition, 2013" by </a:t>
            </a:r>
            <a:r>
              <a:rPr lang="en-US" dirty="0" err="1"/>
              <a:t>Mateer</a:t>
            </a:r>
            <a:r>
              <a:rPr lang="en-US" dirty="0"/>
              <a:t> and Coppock</a:t>
            </a:r>
          </a:p>
          <a:p>
            <a:r>
              <a:rPr lang="en-US" dirty="0"/>
              <a:t>"Economics: Custom Edition for NCSU (ISBN</a:t>
            </a:r>
            <a:r>
              <a:rPr lang="en-US"/>
              <a:t>: 9781937435202" </a:t>
            </a:r>
            <a:r>
              <a:rPr lang="en-US" dirty="0"/>
              <a:t>by David Hyman</a:t>
            </a:r>
          </a:p>
        </p:txBody>
      </p:sp>
    </p:spTree>
    <p:extLst>
      <p:ext uri="{BB962C8B-B14F-4D97-AF65-F5344CB8AC3E}">
        <p14:creationId xmlns:p14="http://schemas.microsoft.com/office/powerpoint/2010/main" val="366226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59"/>
            <a:ext cx="10972800" cy="1527175"/>
          </a:xfrm>
        </p:spPr>
        <p:txBody>
          <a:bodyPr/>
          <a:lstStyle/>
          <a:p>
            <a:r>
              <a:rPr lang="en-US" b="1" dirty="0">
                <a:ea typeface="MS PGothic" charset="0"/>
              </a:rPr>
              <a:t>Product Differentiation Forms</a:t>
            </a:r>
          </a:p>
        </p:txBody>
      </p:sp>
      <p:sp>
        <p:nvSpPr>
          <p:cNvPr id="11267" name="Content Placeholder 2"/>
          <p:cNvSpPr>
            <a:spLocks noGrp="1"/>
          </p:cNvSpPr>
          <p:nvPr>
            <p:ph idx="1"/>
          </p:nvPr>
        </p:nvSpPr>
        <p:spPr>
          <a:xfrm>
            <a:off x="609601" y="1712913"/>
            <a:ext cx="7577796" cy="4895850"/>
          </a:xfrm>
        </p:spPr>
        <p:txBody>
          <a:bodyPr/>
          <a:lstStyle/>
          <a:p>
            <a:pPr eaLnBrk="1" hangingPunct="1"/>
            <a:r>
              <a:rPr lang="en-US" dirty="0">
                <a:ea typeface="MS PGothic" charset="0"/>
              </a:rPr>
              <a:t>3. Quality</a:t>
            </a:r>
          </a:p>
          <a:p>
            <a:pPr lvl="1" eaLnBrk="1" hangingPunct="1"/>
            <a:r>
              <a:rPr lang="en-US" sz="2800" dirty="0">
                <a:ea typeface="MS PGothic" charset="0"/>
              </a:rPr>
              <a:t>Low quality versus high quality</a:t>
            </a:r>
          </a:p>
          <a:p>
            <a:pPr lvl="1" eaLnBrk="1" hangingPunct="1"/>
            <a:r>
              <a:rPr lang="en-US" sz="2800" dirty="0">
                <a:ea typeface="MS PGothic" charset="0"/>
              </a:rPr>
              <a:t>Taco Bell versus Baja Fresh</a:t>
            </a:r>
          </a:p>
          <a:p>
            <a:pPr lvl="1" eaLnBrk="1" hangingPunct="1"/>
            <a:r>
              <a:rPr lang="en-US" sz="2800" dirty="0">
                <a:ea typeface="MS PGothic" charset="0"/>
              </a:rPr>
              <a:t>Subway versus </a:t>
            </a:r>
            <a:r>
              <a:rPr lang="en-US" sz="2800" dirty="0" err="1">
                <a:ea typeface="MS PGothic" charset="0"/>
              </a:rPr>
              <a:t>Quiznos</a:t>
            </a:r>
            <a:endParaRPr lang="en-US" sz="2800" dirty="0">
              <a:ea typeface="MS PGothic" charset="0"/>
            </a:endParaRPr>
          </a:p>
          <a:p>
            <a:pPr lvl="1" eaLnBrk="1" hangingPunct="1"/>
            <a:r>
              <a:rPr lang="en-US" sz="2800" dirty="0">
                <a:ea typeface="MS PGothic" charset="0"/>
              </a:rPr>
              <a:t>McDonald</a:t>
            </a:r>
            <a:r>
              <a:rPr lang="en-US" altLang="ja-JP" sz="2800" dirty="0">
                <a:ea typeface="MS PGothic" charset="0"/>
              </a:rPr>
              <a:t>'s versus White Castle</a:t>
            </a:r>
          </a:p>
          <a:p>
            <a:pPr eaLnBrk="1" hangingPunct="1"/>
            <a:r>
              <a:rPr lang="en-US" sz="3200" dirty="0">
                <a:ea typeface="MS PGothic" charset="0"/>
              </a:rPr>
              <a:t>Trade-off:</a:t>
            </a:r>
          </a:p>
          <a:p>
            <a:pPr lvl="1" eaLnBrk="1" hangingPunct="1"/>
            <a:r>
              <a:rPr lang="en-US" sz="2800" dirty="0">
                <a:ea typeface="MS PGothic" charset="0"/>
              </a:rPr>
              <a:t>Lower quality, lower prices, faster service</a:t>
            </a:r>
          </a:p>
          <a:p>
            <a:pPr lvl="1" eaLnBrk="1" hangingPunct="1"/>
            <a:r>
              <a:rPr lang="en-US" sz="2800" dirty="0">
                <a:ea typeface="MS PGothic" charset="0"/>
              </a:rPr>
              <a:t>Higher quality, higher prices, slower service</a:t>
            </a:r>
          </a:p>
        </p:txBody>
      </p:sp>
      <p:pic>
        <p:nvPicPr>
          <p:cNvPr id="11268" name="Picture 6" descr="I:\DirkTextbookN\Jpegs(All)\VOLUME_1_MICRO_Class-test\01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266" y="4149785"/>
            <a:ext cx="3522133" cy="183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9" name="Picture 7" descr="I:\DirkTextbookN\Jpegs(All)\VOLUME_1_MICRO_Class-test\0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682" y="1941572"/>
            <a:ext cx="3786717" cy="179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1773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checkerboard(across)">
                                      <p:cBhvr>
                                        <p:cTn id="7" dur="500"/>
                                        <p:tgtEl>
                                          <p:spTgt spid="1126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checkerboard(across)">
                                      <p:cBhvr>
                                        <p:cTn id="10" dur="500"/>
                                        <p:tgtEl>
                                          <p:spTgt spid="11267">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animEffect transition="in" filter="checkerboard(across)">
                                      <p:cBhvr>
                                        <p:cTn id="13" dur="500"/>
                                        <p:tgtEl>
                                          <p:spTgt spid="11267">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1267">
                                            <p:txEl>
                                              <p:pRg st="4" end="4"/>
                                            </p:txEl>
                                          </p:spTgt>
                                        </p:tgtEl>
                                        <p:attrNameLst>
                                          <p:attrName>style.visibility</p:attrName>
                                        </p:attrNameLst>
                                      </p:cBhvr>
                                      <p:to>
                                        <p:strVal val="visible"/>
                                      </p:to>
                                    </p:set>
                                    <p:animEffect transition="in" filter="checkerboard(across)">
                                      <p:cBhvr>
                                        <p:cTn id="16" dur="500"/>
                                        <p:tgtEl>
                                          <p:spTgt spid="1126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1269"/>
                                        </p:tgtEl>
                                        <p:attrNameLst>
                                          <p:attrName>style.visibility</p:attrName>
                                        </p:attrNameLst>
                                      </p:cBhvr>
                                      <p:to>
                                        <p:strVal val="visible"/>
                                      </p:to>
                                    </p:set>
                                    <p:animEffect transition="in" filter="barn(inVertical)">
                                      <p:cBhvr>
                                        <p:cTn id="19" dur="500"/>
                                        <p:tgtEl>
                                          <p:spTgt spid="11269"/>
                                        </p:tgtEl>
                                      </p:cBhvr>
                                    </p:animEffect>
                                  </p:childTnLst>
                                </p:cTn>
                              </p:par>
                              <p:par>
                                <p:cTn id="20" presetID="16" presetClass="entr" presetSubtype="21" fill="hold" nodeType="with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barn(inVertical)">
                                      <p:cBhvr>
                                        <p:cTn id="22" dur="500"/>
                                        <p:tgtEl>
                                          <p:spTgt spid="112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1267">
                                            <p:txEl>
                                              <p:pRg st="6" end="6"/>
                                            </p:txEl>
                                          </p:spTgt>
                                        </p:tgtEl>
                                        <p:attrNameLst>
                                          <p:attrName>style.visibility</p:attrName>
                                        </p:attrNameLst>
                                      </p:cBhvr>
                                      <p:to>
                                        <p:strVal val="visible"/>
                                      </p:to>
                                    </p:set>
                                    <p:animEffect transition="in" filter="checkerboard(across)">
                                      <p:cBhvr>
                                        <p:cTn id="27" dur="500"/>
                                        <p:tgtEl>
                                          <p:spTgt spid="11267">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1267">
                                            <p:txEl>
                                              <p:pRg st="7" end="7"/>
                                            </p:txEl>
                                          </p:spTgt>
                                        </p:tgtEl>
                                        <p:attrNameLst>
                                          <p:attrName>style.visibility</p:attrName>
                                        </p:attrNameLst>
                                      </p:cBhvr>
                                      <p:to>
                                        <p:strVal val="visible"/>
                                      </p:to>
                                    </p:set>
                                    <p:animEffect transition="in" filter="checkerboard(across)">
                                      <p:cBhvr>
                                        <p:cTn id="30" dur="500"/>
                                        <p:tgtEl>
                                          <p:spTgt spid="112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59"/>
            <a:ext cx="10972800" cy="1527175"/>
          </a:xfrm>
        </p:spPr>
        <p:txBody>
          <a:bodyPr/>
          <a:lstStyle/>
          <a:p>
            <a:r>
              <a:rPr lang="en-US" b="1" dirty="0">
                <a:ea typeface="MS PGothic" charset="0"/>
              </a:rPr>
              <a:t>Economics in </a:t>
            </a:r>
            <a:r>
              <a:rPr lang="en-US" b="1" i="1" dirty="0">
                <a:ea typeface="MS PGothic" charset="0"/>
              </a:rPr>
              <a:t>Seinfeld</a:t>
            </a:r>
          </a:p>
        </p:txBody>
      </p:sp>
      <p:sp>
        <p:nvSpPr>
          <p:cNvPr id="22530" name="Content Placeholder 2"/>
          <p:cNvSpPr>
            <a:spLocks noGrp="1"/>
          </p:cNvSpPr>
          <p:nvPr>
            <p:ph idx="1"/>
          </p:nvPr>
        </p:nvSpPr>
        <p:spPr>
          <a:xfrm>
            <a:off x="609600" y="1698625"/>
            <a:ext cx="11226800" cy="2743200"/>
          </a:xfrm>
        </p:spPr>
        <p:txBody>
          <a:bodyPr/>
          <a:lstStyle/>
          <a:p>
            <a:r>
              <a:rPr lang="en-US" altLang="ja-JP" dirty="0">
                <a:ea typeface="MS PGothic" charset="0"/>
              </a:rPr>
              <a:t>"Seinfeld"</a:t>
            </a:r>
          </a:p>
          <a:p>
            <a:pPr lvl="1"/>
            <a:r>
              <a:rPr lang="en-US" altLang="ja-JP" dirty="0">
                <a:ea typeface="MS PGothic" charset="0"/>
              </a:rPr>
              <a:t>"The Café" (1991)</a:t>
            </a:r>
          </a:p>
          <a:p>
            <a:pPr lvl="1"/>
            <a:r>
              <a:rPr lang="en-US" dirty="0">
                <a:ea typeface="MS PGothic" charset="0"/>
              </a:rPr>
              <a:t>Jerry convinces </a:t>
            </a:r>
            <a:r>
              <a:rPr lang="en-US" dirty="0" err="1">
                <a:ea typeface="MS PGothic" charset="0"/>
              </a:rPr>
              <a:t>Babu</a:t>
            </a:r>
            <a:r>
              <a:rPr lang="en-US" dirty="0">
                <a:ea typeface="MS PGothic" charset="0"/>
              </a:rPr>
              <a:t> to serve Pakistani food—he'll be the only Pakistani restaurant in the neighborhood. When the restaurant fails, Jerry blames it on a bad location.</a:t>
            </a:r>
          </a:p>
        </p:txBody>
      </p:sp>
      <p:pic>
        <p:nvPicPr>
          <p:cNvPr id="22531"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37669" y="4929188"/>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27404623"/>
      </p:ext>
    </p:extLst>
  </p:cSld>
  <p:clrMapOvr>
    <a:masterClrMapping/>
  </p:clrMapOvr>
  <p:transition/>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6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3244</TotalTime>
  <Words>8257</Words>
  <Application>Microsoft Macintosh PowerPoint</Application>
  <PresentationFormat>Widescreen</PresentationFormat>
  <Paragraphs>973</Paragraphs>
  <Slides>71</Slides>
  <Notes>70</Notes>
  <HiddenSlides>0</HiddenSlides>
  <MMClips>0</MMClips>
  <ScaleCrop>false</ScaleCrop>
  <HeadingPairs>
    <vt:vector size="6" baseType="variant">
      <vt:variant>
        <vt:lpstr>Fonts Used</vt:lpstr>
      </vt:variant>
      <vt:variant>
        <vt:i4>4</vt:i4>
      </vt:variant>
      <vt:variant>
        <vt:lpstr>Theme</vt:lpstr>
      </vt:variant>
      <vt:variant>
        <vt:i4>16</vt:i4>
      </vt:variant>
      <vt:variant>
        <vt:lpstr>Slide Titles</vt:lpstr>
      </vt:variant>
      <vt:variant>
        <vt:i4>71</vt:i4>
      </vt:variant>
    </vt:vector>
  </HeadingPairs>
  <TitlesOfParts>
    <vt:vector size="91"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9_Office Theme</vt:lpstr>
      <vt:lpstr>10_Office Theme</vt:lpstr>
      <vt:lpstr>11_Office Theme</vt:lpstr>
      <vt:lpstr>12_Office Theme</vt:lpstr>
      <vt:lpstr>13_Office Theme</vt:lpstr>
      <vt:lpstr>14_Office Theme</vt:lpstr>
      <vt:lpstr>Office Theme</vt:lpstr>
      <vt:lpstr>15_Office Theme</vt:lpstr>
      <vt:lpstr>16_Office Theme</vt:lpstr>
      <vt:lpstr>17_Office Theme</vt:lpstr>
      <vt:lpstr>Economics I</vt:lpstr>
      <vt:lpstr>Topics of Week #10</vt:lpstr>
      <vt:lpstr>Previously</vt:lpstr>
      <vt:lpstr>Big Questions</vt:lpstr>
      <vt:lpstr>What Is Monopolistic Competition?</vt:lpstr>
      <vt:lpstr>Comparing Market Structures</vt:lpstr>
      <vt:lpstr>Product Differentiation Forms</vt:lpstr>
      <vt:lpstr>Product Differentiation Forms</vt:lpstr>
      <vt:lpstr>Economics in Seinfeld</vt:lpstr>
      <vt:lpstr>Monopolistic Competition  in the Short-Run and Long-Run</vt:lpstr>
      <vt:lpstr>Monopolistic Competition in the Short-Run</vt:lpstr>
      <vt:lpstr>Monopolistic Competition in the Short-Run</vt:lpstr>
      <vt:lpstr>Monopolistic Competition in the Long-Run</vt:lpstr>
      <vt:lpstr>Monopolistic Competition in the Long-Run</vt:lpstr>
      <vt:lpstr>Relationship between Price, Marginal Cost, and LRAC</vt:lpstr>
      <vt:lpstr>Long-Run Equilibrium in  Two Market Structures</vt:lpstr>
      <vt:lpstr>Scale and Output</vt:lpstr>
      <vt:lpstr>Inefficiency and Social Welfare</vt:lpstr>
      <vt:lpstr>Inefficiency and Social Welfare</vt:lpstr>
      <vt:lpstr>Is the Inefficiency So Bad?</vt:lpstr>
      <vt:lpstr>Varying Degrees of Product Differentiation</vt:lpstr>
      <vt:lpstr>Differentiation, Excess Capacity, and Efficiency</vt:lpstr>
      <vt:lpstr>Economics in “Hugs”</vt:lpstr>
      <vt:lpstr>Advertising</vt:lpstr>
      <vt:lpstr>PowerPoint Presentation</vt:lpstr>
      <vt:lpstr>PowerPoint Presentation</vt:lpstr>
      <vt:lpstr>Advertising and Demand</vt:lpstr>
      <vt:lpstr>Who Advertises?</vt:lpstr>
      <vt:lpstr>Who Advertises?</vt:lpstr>
      <vt:lpstr>Who Advertises?</vt:lpstr>
      <vt:lpstr>Negative Effects of Advertising</vt:lpstr>
      <vt:lpstr>Advertising Increases Cost</vt:lpstr>
      <vt:lpstr>Economics in Mad Men</vt:lpstr>
      <vt:lpstr>Negative Effects of Advertising</vt:lpstr>
      <vt:lpstr>Conclusion</vt:lpstr>
      <vt:lpstr>Summary</vt:lpstr>
      <vt:lpstr>Summary</vt:lpstr>
      <vt:lpstr>Summary</vt:lpstr>
      <vt:lpstr>Practice What You Know</vt:lpstr>
      <vt:lpstr>Practice What You Know</vt:lpstr>
      <vt:lpstr>Practice What You Know</vt:lpstr>
      <vt:lpstr>Practice What You Know</vt:lpstr>
      <vt:lpstr>Practice What You Know</vt:lpstr>
      <vt:lpstr>Practice What You Know</vt:lpstr>
      <vt:lpstr>Previously…</vt:lpstr>
      <vt:lpstr>Oligopoly</vt:lpstr>
      <vt:lpstr>Comparing Market Structures</vt:lpstr>
      <vt:lpstr>Measuring Concentrations of Industries</vt:lpstr>
      <vt:lpstr>Four-Firm Concentration Ratios  in the United States</vt:lpstr>
      <vt:lpstr>PowerPoint Presentation</vt:lpstr>
      <vt:lpstr>Duopoly</vt:lpstr>
      <vt:lpstr>Duopoly</vt:lpstr>
      <vt:lpstr>Cartels</vt:lpstr>
      <vt:lpstr>PowerPoint Presentation</vt:lpstr>
      <vt:lpstr>Cellphone Duopoly Market Perfect Competition vs. Monopoly</vt:lpstr>
      <vt:lpstr>Cellphone Duopoly Market Duopoly Results with Collusion (Cartel) </vt:lpstr>
      <vt:lpstr>Cellphone Duopoly Duopoly Results: Competing (or Cheating)</vt:lpstr>
      <vt:lpstr>Cellphone Duopoly</vt:lpstr>
      <vt:lpstr>Mutual Interdependence</vt:lpstr>
      <vt:lpstr>Competition, Duopoly, and Monopoly</vt:lpstr>
      <vt:lpstr>PowerPoint Presentation</vt:lpstr>
      <vt:lpstr>Cheating in a Cartel</vt:lpstr>
      <vt:lpstr>Cheating in a Cartel</vt:lpstr>
      <vt:lpstr>Oligopoly with More Than Two Firms</vt:lpstr>
      <vt:lpstr>Oligopoly with More Than Two Firms</vt:lpstr>
      <vt:lpstr>PowerPoint Presentation</vt:lpstr>
      <vt:lpstr>Conclusion</vt:lpstr>
      <vt:lpstr>Summary</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251</cp:revision>
  <dcterms:created xsi:type="dcterms:W3CDTF">2014-08-10T22:38:12Z</dcterms:created>
  <dcterms:modified xsi:type="dcterms:W3CDTF">2020-01-04T13:41:49Z</dcterms:modified>
</cp:coreProperties>
</file>